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7608" r:id="rId2"/>
    <p:sldId id="27680" r:id="rId3"/>
    <p:sldId id="27682" r:id="rId4"/>
    <p:sldId id="27681" r:id="rId5"/>
    <p:sldId id="27712" r:id="rId6"/>
    <p:sldId id="27709" r:id="rId7"/>
    <p:sldId id="27683" r:id="rId8"/>
    <p:sldId id="27713" r:id="rId9"/>
    <p:sldId id="27708" r:id="rId10"/>
    <p:sldId id="27714" r:id="rId11"/>
    <p:sldId id="27715" r:id="rId12"/>
    <p:sldId id="27716" r:id="rId13"/>
    <p:sldId id="27717" r:id="rId14"/>
    <p:sldId id="27684" r:id="rId15"/>
    <p:sldId id="27718" r:id="rId16"/>
    <p:sldId id="27696" r:id="rId17"/>
    <p:sldId id="27706" r:id="rId18"/>
    <p:sldId id="27703" r:id="rId19"/>
    <p:sldId id="27704" r:id="rId20"/>
    <p:sldId id="27707" r:id="rId21"/>
    <p:sldId id="27711" r:id="rId22"/>
    <p:sldId id="27700" r:id="rId23"/>
    <p:sldId id="2769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F8E"/>
    <a:srgbClr val="FFFFFF"/>
    <a:srgbClr val="5C0000"/>
    <a:srgbClr val="9A0000"/>
    <a:srgbClr val="C40000"/>
    <a:srgbClr val="5A0E39"/>
    <a:srgbClr val="9B1864"/>
    <a:srgbClr val="06A2BC"/>
    <a:srgbClr val="ED7318"/>
    <a:srgbClr val="FC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CD014-1329-039E-F4C2-BA425CB5B75B}" v="2437" dt="2022-06-08T15:10:26.526"/>
    <p1510:client id="{54E90D07-3A98-462D-BDFD-54DCFE9E52AD}" v="965" dt="2022-06-09T08:38:59.367"/>
    <p1510:client id="{74B2C919-E042-55E1-F3FD-A25DB4D4C4A6}" v="2" dt="2022-06-09T08:34:41.921"/>
    <p1510:client id="{E18555E9-4BCB-A6A6-BF3B-8984CAE6737C}" v="49" dt="2022-06-09T02:26:19.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4501" autoAdjust="0"/>
  </p:normalViewPr>
  <p:slideViewPr>
    <p:cSldViewPr snapToGrid="0">
      <p:cViewPr varScale="1">
        <p:scale>
          <a:sx n="47" d="100"/>
          <a:sy n="47" d="100"/>
        </p:scale>
        <p:origin x="14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8C3E6-F88C-4AA7-BEEE-E025147E6317}" type="datetimeFigureOut">
              <a:rPr lang="en-US" smtClean="0"/>
              <a:t>7/4/2022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EA24C-44F9-47B6-91F0-0515F2606612}" type="slidenum">
              <a:rPr lang="en-US" smtClean="0"/>
              <a:t>‹#›</a:t>
            </a:fld>
            <a:endParaRPr lang="en-US"/>
          </a:p>
        </p:txBody>
      </p:sp>
    </p:spTree>
    <p:extLst>
      <p:ext uri="{BB962C8B-B14F-4D97-AF65-F5344CB8AC3E}">
        <p14:creationId xmlns:p14="http://schemas.microsoft.com/office/powerpoint/2010/main" val="3678127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healthline.com/health/how-long-does-it-take-to-form-a-habit"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quora.com/How-many-times-do-you-think-something-has-to-be-repeated-before-the-habit-sticks" TargetMode="External"/><Relationship Id="rId4" Type="http://schemas.openxmlformats.org/officeDocument/2006/relationships/hyperlink" Target="https://onlinelibrary.wiley.com/doi/abs/10.1002/ejsp.67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stabundamrong.go.th/web/book/53/b17_53.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tabundamrong.go.th/web/book/53/b17_53.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journals.plos.org/plosone/article?id=10.1371/journal.pone.0245066"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stress.org.uk/why-is-time-management-key/" TargetMode="External"/><Relationship Id="rId4" Type="http://schemas.openxmlformats.org/officeDocument/2006/relationships/hyperlink" Target="https://www.youtube.com/watch?v=G2JM0yAykt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irerescue1.com/career-1/articles/why-do-so-many-firefighters-have-a-type-a-personality-teQWIQRJSIs3Rb2Q/"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kadesuyo.com/2018/07/perfectionis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verywellmind.com/multitasking-2795003"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สวัสดีพี่ๆ</a:t>
            </a:r>
            <a:r>
              <a:rPr lang="en-US" dirty="0">
                <a:cs typeface="Calibri"/>
              </a:rPr>
              <a:t> </a:t>
            </a:r>
            <a:r>
              <a:rPr lang="en-US" dirty="0" err="1">
                <a:cs typeface="Calibri"/>
              </a:rPr>
              <a:t>น้องๆ</a:t>
            </a:r>
            <a:r>
              <a:rPr lang="en-US" dirty="0">
                <a:cs typeface="Calibri"/>
              </a:rPr>
              <a:t> </a:t>
            </a:r>
            <a:r>
              <a:rPr lang="en-US" dirty="0" err="1">
                <a:cs typeface="Calibri"/>
              </a:rPr>
              <a:t>ทุกคนนะคะ</a:t>
            </a:r>
            <a:r>
              <a:rPr lang="en-US" dirty="0">
                <a:cs typeface="Calibri"/>
              </a:rPr>
              <a:t> </a:t>
            </a:r>
            <a:r>
              <a:rPr lang="en-US" dirty="0" err="1">
                <a:cs typeface="Calibri"/>
              </a:rPr>
              <a:t>วันนี้</a:t>
            </a:r>
            <a:r>
              <a:rPr lang="en-US" dirty="0">
                <a:cs typeface="Calibri"/>
              </a:rPr>
              <a:t> Live Class </a:t>
            </a:r>
            <a:r>
              <a:rPr lang="en-US" dirty="0" err="1">
                <a:cs typeface="Calibri"/>
              </a:rPr>
              <a:t>ของเราจะมาเรียนรู้กันในเรื่องของ</a:t>
            </a:r>
            <a:r>
              <a:rPr lang="en-US" dirty="0">
                <a:cs typeface="Calibri"/>
              </a:rPr>
              <a:t> Time Management </a:t>
            </a:r>
            <a:r>
              <a:rPr lang="en-US" dirty="0" err="1">
                <a:cs typeface="Calibri"/>
              </a:rPr>
              <a:t>หรือการบริหารเวลา</a:t>
            </a:r>
            <a:r>
              <a:rPr lang="en-US" dirty="0">
                <a:cs typeface="Calibri"/>
              </a:rPr>
              <a:t> </a:t>
            </a:r>
            <a:r>
              <a:rPr lang="en-US" dirty="0" err="1">
                <a:cs typeface="Calibri"/>
              </a:rPr>
              <a:t>ผู้สอนวันนี้</a:t>
            </a:r>
            <a:r>
              <a:rPr lang="en-US" dirty="0">
                <a:cs typeface="Calibri"/>
              </a:rPr>
              <a:t> </a:t>
            </a:r>
            <a:r>
              <a:rPr lang="en-US" dirty="0" err="1">
                <a:cs typeface="Calibri"/>
              </a:rPr>
              <a:t>ไหม</a:t>
            </a:r>
            <a:r>
              <a:rPr lang="en-US" dirty="0">
                <a:cs typeface="Calibri"/>
              </a:rPr>
              <a:t> </a:t>
            </a:r>
            <a:r>
              <a:rPr lang="en-US" dirty="0" err="1">
                <a:cs typeface="Calibri"/>
              </a:rPr>
              <a:t>จากทีม</a:t>
            </a:r>
            <a:r>
              <a:rPr lang="en-US" dirty="0">
                <a:cs typeface="Calibri"/>
              </a:rPr>
              <a:t> CD </a:t>
            </a:r>
            <a:r>
              <a:rPr lang="en-US" dirty="0" err="1">
                <a:cs typeface="Calibri"/>
              </a:rPr>
              <a:t>ครั้งนี้ก็เป็น</a:t>
            </a:r>
            <a:r>
              <a:rPr lang="en-US" dirty="0">
                <a:cs typeface="Calibri"/>
              </a:rPr>
              <a:t> Class </a:t>
            </a:r>
            <a:r>
              <a:rPr lang="en-US" dirty="0" err="1">
                <a:cs typeface="Calibri"/>
              </a:rPr>
              <a:t>แรกของไหมกับที่นี่นะคะ</a:t>
            </a:r>
            <a:r>
              <a:rPr lang="en-US" dirty="0">
                <a:cs typeface="Calibri"/>
              </a:rPr>
              <a:t> </a:t>
            </a:r>
            <a:r>
              <a:rPr lang="en-US" dirty="0" err="1">
                <a:cs typeface="Calibri"/>
              </a:rPr>
              <a:t>ก็ขอแนะนำตัวเบื้องต้นนะคะ</a:t>
            </a:r>
            <a:r>
              <a:rPr lang="en-US" dirty="0">
                <a:cs typeface="Calibri"/>
              </a:rPr>
              <a:t> </a:t>
            </a:r>
            <a:r>
              <a:rPr lang="en-US" dirty="0" err="1">
                <a:cs typeface="Calibri"/>
              </a:rPr>
              <a:t>ไหมเรียนจบจิตวิทยา</a:t>
            </a:r>
            <a:r>
              <a:rPr lang="en-US" dirty="0">
                <a:cs typeface="Calibri"/>
              </a:rPr>
              <a:t> </a:t>
            </a:r>
            <a:r>
              <a:rPr lang="en-US" dirty="0" err="1">
                <a:cs typeface="Calibri"/>
              </a:rPr>
              <a:t>จากศิลปากร</a:t>
            </a:r>
            <a:r>
              <a:rPr lang="en-US" dirty="0">
                <a:cs typeface="Calibri"/>
              </a:rPr>
              <a:t> </a:t>
            </a:r>
            <a:r>
              <a:rPr lang="en-US" dirty="0" err="1">
                <a:cs typeface="Calibri"/>
              </a:rPr>
              <a:t>มีประสบการณ์การเป็น</a:t>
            </a:r>
            <a:r>
              <a:rPr lang="en-US" dirty="0">
                <a:cs typeface="Calibri"/>
              </a:rPr>
              <a:t> Trainer </a:t>
            </a:r>
            <a:r>
              <a:rPr lang="en-US" dirty="0" err="1">
                <a:cs typeface="Calibri"/>
              </a:rPr>
              <a:t>ให้กับบริษัทรับจ้างติดตามทวงถามหนี้</a:t>
            </a:r>
            <a:r>
              <a:rPr lang="en-US" dirty="0">
                <a:cs typeface="Calibri"/>
              </a:rPr>
              <a:t> </a:t>
            </a:r>
            <a:r>
              <a:rPr lang="en-US" dirty="0" err="1">
                <a:cs typeface="Calibri"/>
              </a:rPr>
              <a:t>และ</a:t>
            </a:r>
            <a:r>
              <a:rPr lang="en-US" dirty="0">
                <a:cs typeface="Calibri"/>
              </a:rPr>
              <a:t> Trainer </a:t>
            </a:r>
            <a:r>
              <a:rPr lang="en-US" dirty="0" err="1">
                <a:cs typeface="Calibri"/>
              </a:rPr>
              <a:t>การเสนอขายผลิตภัณฑ์ของธนาคาร</a:t>
            </a:r>
            <a:r>
              <a:rPr lang="en-US" dirty="0">
                <a:cs typeface="Calibri"/>
              </a:rPr>
              <a:t> </a:t>
            </a:r>
            <a:r>
              <a:rPr lang="en-US" dirty="0" err="1"/>
              <a:t>ผลงานวิจัย</a:t>
            </a:r>
            <a:r>
              <a:rPr lang="en-US" dirty="0"/>
              <a:t> </a:t>
            </a:r>
            <a:r>
              <a:rPr lang="en-US" dirty="0" err="1"/>
              <a:t>สมดุลชีวิตของพนักงานสายสนับสนุนของมหาวิทยาลัยศิลปากร</a:t>
            </a:r>
            <a:r>
              <a:rPr lang="en-US" dirty="0"/>
              <a:t> </a:t>
            </a:r>
            <a:r>
              <a:rPr lang="en-US" dirty="0" err="1"/>
              <a:t>ต้องบอกว่าไหมชอบในเรื่องการพัฒนา</a:t>
            </a:r>
            <a:r>
              <a:rPr lang="en-US" dirty="0"/>
              <a:t> Soft Skill </a:t>
            </a:r>
            <a:r>
              <a:rPr lang="en-US" dirty="0" err="1"/>
              <a:t>เป็นอย่างมาก</a:t>
            </a:r>
            <a:r>
              <a:rPr lang="en-US" dirty="0"/>
              <a:t> </a:t>
            </a:r>
            <a:r>
              <a:rPr lang="en-US" dirty="0" err="1"/>
              <a:t>และการได้เป็นผู้สอน</a:t>
            </a:r>
            <a:r>
              <a:rPr lang="en-US" dirty="0"/>
              <a:t> </a:t>
            </a:r>
            <a:r>
              <a:rPr lang="en-US" dirty="0" err="1"/>
              <a:t>ทำให้เราได้เรียนรู้</a:t>
            </a:r>
            <a:r>
              <a:rPr lang="en-US" dirty="0"/>
              <a:t> </a:t>
            </a:r>
            <a:r>
              <a:rPr lang="en-US" dirty="0" err="1"/>
              <a:t>พัฒนาตัวเองตลอดเวลา</a:t>
            </a:r>
            <a:r>
              <a:rPr lang="en-US" dirty="0"/>
              <a:t> </a:t>
            </a:r>
            <a:r>
              <a:rPr lang="en-US" dirty="0" err="1"/>
              <a:t>และก็ฝึกในเรื่องของการถ่ายทอดให้คนอื่นๆ</a:t>
            </a:r>
            <a:r>
              <a:rPr lang="en-US" dirty="0"/>
              <a:t> </a:t>
            </a:r>
            <a:r>
              <a:rPr lang="en-US" dirty="0" err="1"/>
              <a:t>พัฒนาด้วยเช่นกัน</a:t>
            </a:r>
            <a:r>
              <a:rPr lang="en-US" dirty="0"/>
              <a:t> </a:t>
            </a:r>
            <a:r>
              <a:rPr lang="en-US" dirty="0" err="1"/>
              <a:t>แตการสอนของไหมจะไม่ได้</a:t>
            </a:r>
            <a:r>
              <a:rPr lang="en-US" dirty="0"/>
              <a:t> </a:t>
            </a:r>
            <a:r>
              <a:rPr lang="en-US" dirty="0" err="1"/>
              <a:t>มาเพื่อบอก</a:t>
            </a:r>
            <a:r>
              <a:rPr lang="en-US" dirty="0"/>
              <a:t> </a:t>
            </a:r>
            <a:r>
              <a:rPr lang="en-US" dirty="0" err="1"/>
              <a:t>หรือชี้ว่าต้องทำ</a:t>
            </a:r>
            <a:r>
              <a:rPr lang="en-US" dirty="0"/>
              <a:t> </a:t>
            </a:r>
            <a:r>
              <a:rPr lang="en-US" dirty="0" err="1"/>
              <a:t>แต่เป็นการเอามาแชร์ในสิ่งที่ไหมไปเรียนรู้และ</a:t>
            </a:r>
            <a:r>
              <a:rPr lang="en-US" dirty="0"/>
              <a:t> update </a:t>
            </a:r>
            <a:r>
              <a:rPr lang="en-US" dirty="0" err="1"/>
              <a:t>ข้อมูลออกมาให้ทุกคนนะคะ</a:t>
            </a:r>
            <a:r>
              <a:rPr lang="en-US" dirty="0"/>
              <a:t> </a:t>
            </a:r>
            <a:r>
              <a:rPr lang="en-US" dirty="0" err="1"/>
              <a:t>ดังนั้น</a:t>
            </a:r>
            <a:r>
              <a:rPr lang="en-US" dirty="0"/>
              <a:t> </a:t>
            </a:r>
            <a:r>
              <a:rPr lang="en-US" dirty="0" err="1"/>
              <a:t>ถ้าใครมีคำถาม</a:t>
            </a:r>
            <a:r>
              <a:rPr lang="en-US" dirty="0"/>
              <a:t> </a:t>
            </a:r>
            <a:r>
              <a:rPr lang="en-US" dirty="0" err="1"/>
              <a:t>สงสัย</a:t>
            </a:r>
            <a:r>
              <a:rPr lang="en-US" dirty="0"/>
              <a:t> </a:t>
            </a:r>
            <a:r>
              <a:rPr lang="en-US" dirty="0" err="1"/>
              <a:t>หรืออยากแชร์อะไร</a:t>
            </a:r>
            <a:r>
              <a:rPr lang="en-US" dirty="0"/>
              <a:t> </a:t>
            </a:r>
            <a:r>
              <a:rPr lang="en-US" dirty="0" err="1"/>
              <a:t>สามารถเปิดไมค์แลกเปลี่ยนกันได้เลยนะคะ</a:t>
            </a:r>
            <a:r>
              <a:rPr lang="en-US" dirty="0"/>
              <a:t> </a:t>
            </a:r>
            <a:r>
              <a:rPr lang="en-US" dirty="0" err="1"/>
              <a:t>และคลาสนี้ก็จะมีกิจกรรมให้ทำเป็น</a:t>
            </a:r>
            <a:r>
              <a:rPr lang="en-US" dirty="0"/>
              <a:t> workshop </a:t>
            </a:r>
            <a:r>
              <a:rPr lang="en-US" dirty="0" err="1"/>
              <a:t>เล็กๆ</a:t>
            </a:r>
            <a:r>
              <a:rPr lang="en-US" dirty="0"/>
              <a:t> </a:t>
            </a:r>
            <a:r>
              <a:rPr lang="en-US" dirty="0" err="1"/>
              <a:t>พร้อมรางวัลให้ด้วยน้า</a:t>
            </a:r>
            <a:r>
              <a:rPr lang="en-US" dirty="0"/>
              <a:t> </a:t>
            </a:r>
            <a:r>
              <a:rPr lang="en-US" dirty="0" err="1"/>
              <a:t>ดังนั้น</a:t>
            </a:r>
            <a:r>
              <a:rPr lang="en-US" dirty="0"/>
              <a:t> 1 </a:t>
            </a:r>
            <a:r>
              <a:rPr lang="en-US" dirty="0" err="1"/>
              <a:t>ชม</a:t>
            </a:r>
            <a:r>
              <a:rPr lang="en-US" dirty="0"/>
              <a:t> </a:t>
            </a:r>
            <a:r>
              <a:rPr lang="en-US" dirty="0" err="1"/>
              <a:t>นี้</a:t>
            </a:r>
            <a:r>
              <a:rPr lang="en-US" dirty="0"/>
              <a:t> </a:t>
            </a:r>
            <a:r>
              <a:rPr lang="en-US" dirty="0" err="1"/>
              <a:t>เรามาเรียนรู้กันให้เต็มที่เลยนะคะ</a:t>
            </a:r>
            <a:endParaRPr lang="en-US" dirty="0" err="1">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1</a:t>
            </a:fld>
            <a:endParaRPr lang="en-US"/>
          </a:p>
        </p:txBody>
      </p:sp>
    </p:spTree>
    <p:extLst>
      <p:ext uri="{BB962C8B-B14F-4D97-AF65-F5344CB8AC3E}">
        <p14:creationId xmlns:p14="http://schemas.microsoft.com/office/powerpoint/2010/main" val="29981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still have an issue with not getting your work done in the allotted timeframe, you’ll need to do a combination of learning how to speed up your work and learn how to estimate more accurately.</a:t>
            </a:r>
          </a:p>
          <a:p>
            <a:r>
              <a:rPr lang="en-US" dirty="0"/>
              <a:t>Professional hint: review past assignments, time logs, and calendars to analyze approximately how long a particular job has taken in the past for these types of specific tasks.</a:t>
            </a:r>
            <a:endParaRPr lang="en-US" dirty="0">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12</a:t>
            </a:fld>
            <a:endParaRPr lang="en-US"/>
          </a:p>
        </p:txBody>
      </p:sp>
    </p:spTree>
    <p:extLst>
      <p:ext uri="{BB962C8B-B14F-4D97-AF65-F5344CB8AC3E}">
        <p14:creationId xmlns:p14="http://schemas.microsoft.com/office/powerpoint/2010/main" val="3189258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claim that working under pressure makes them more efficient, reduces unnecessary efforts, and gives you more time to develop ideas.</a:t>
            </a:r>
          </a:p>
          <a:p>
            <a:r>
              <a:rPr lang="en-US" dirty="0"/>
              <a:t>procrastinators often suffer from worse performance in various domains compared to non-procrastinators with the same abilities, because postponing tasks causes procrastinators to submit subpar work and miss important deadlines. This means, for example, that procrastinators tend to earn worse grades and lower salaries than non-procrastinators.</a:t>
            </a:r>
            <a:endParaRPr lang="en-US" dirty="0">
              <a:cs typeface="Calibri"/>
            </a:endParaRPr>
          </a:p>
          <a:p>
            <a:r>
              <a:rPr lang="en-US" dirty="0"/>
              <a:t>Furthermore, procrastinators also tend to experience various negative side effects as a result of their procrastination, including stress and lack of sleep, which in turn can cause them to experience a large range of physical and mental issues.</a:t>
            </a:r>
          </a:p>
          <a:p>
            <a:r>
              <a:rPr lang="en-US" dirty="0"/>
              <a:t>When you do this, it’s crucial to make sure that your goals are as clear as possible, since you are more likely to procrastinate when it comes to goals that are vague, compared to goals that are clearly defined.</a:t>
            </a:r>
            <a:endParaRPr lang="en-US" dirty="0">
              <a:cs typeface="Calibri" panose="020F0502020204030204"/>
            </a:endParaRPr>
          </a:p>
          <a:p>
            <a:r>
              <a:rPr lang="en-US" dirty="0"/>
              <a:t>For example “be more healthy” is a relatively vague goal, and you are therefore more likely to procrastinate when it comes to pursuing it than you are when it comes to pursuing a more concrete goal such, as “drink only water and avoid eating fast food for the next month”.</a:t>
            </a:r>
            <a:endParaRPr lang="en-US" dirty="0">
              <a:cs typeface="Calibri" panose="020F0502020204030204"/>
            </a:endParaRPr>
          </a:p>
          <a:p>
            <a:r>
              <a:rPr lang="en-US" dirty="0"/>
              <a:t>Similarly, a goal such as “start exercising” is relatively vague, and is therefore more likely to lead to procrastination than a goal that is more concrete, such as “go to the gym 3 times a week, and work out for at least 30 minutes each time”.</a:t>
            </a:r>
            <a:endParaRPr lang="en-US" dirty="0">
              <a:cs typeface="Calibri" panose="020F0502020204030204"/>
            </a:endParaRPr>
          </a:p>
          <a:p>
            <a:r>
              <a:rPr lang="en-US" dirty="0"/>
              <a:t>In addition, when setting your goals, you also want to make sure that those goals are achievable and meaningful:</a:t>
            </a:r>
            <a:endParaRPr lang="en-US" dirty="0">
              <a:cs typeface="Calibri" panose="020F0502020204030204"/>
            </a:endParaRPr>
          </a:p>
          <a:p>
            <a:r>
              <a:rPr lang="en-US" dirty="0"/>
              <a:t>‘Achievable’ means that your goals should be realistic enough that you can actually accomplish them.</a:t>
            </a:r>
            <a:endParaRPr lang="en-US" dirty="0">
              <a:cs typeface="Calibri" panose="020F0502020204030204"/>
            </a:endParaRPr>
          </a:p>
          <a:p>
            <a:r>
              <a:rPr lang="en-US" dirty="0"/>
              <a:t>‘Meaningful’ means that your goals should be substantial enough that they lead you to make notable progress.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13</a:t>
            </a:fld>
            <a:endParaRPr lang="en-US"/>
          </a:p>
        </p:txBody>
      </p:sp>
    </p:spTree>
    <p:extLst>
      <p:ext uri="{BB962C8B-B14F-4D97-AF65-F5344CB8AC3E}">
        <p14:creationId xmlns:p14="http://schemas.microsoft.com/office/powerpoint/2010/main" val="239783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https://fellow.app/blog/productivity/time-blocking-method-step-by-step-guide/</a:t>
            </a:r>
            <a:endParaRPr lang="th-TH" dirty="0"/>
          </a:p>
          <a:p>
            <a:r>
              <a:rPr lang="en-US" dirty="0"/>
              <a:t>https://www.unlockmen.com/time-blocking-can-boost-productivity/</a:t>
            </a:r>
            <a:endParaRPr lang="th-TH" dirty="0"/>
          </a:p>
          <a:p>
            <a:r>
              <a:rPr lang="en-US" dirty="0"/>
              <a:t>https://todoist.com/productivity-methods/time-blocking#what-is-time-blocking</a:t>
            </a:r>
          </a:p>
          <a:p>
            <a:r>
              <a:rPr lang="en-US" dirty="0"/>
              <a:t>https://harappa.education/harappa-diaries/elon-musk-time-blocking-method-examples-and-tips/#heading_2</a:t>
            </a:r>
          </a:p>
          <a:p>
            <a:endParaRPr lang="en-US" dirty="0"/>
          </a:p>
          <a:p>
            <a:r>
              <a:rPr lang="en-US" dirty="0"/>
              <a:t>Time Blocking </a:t>
            </a:r>
            <a:r>
              <a:rPr lang="th-TH" dirty="0"/>
              <a:t>คือการกำหนดอย่างชัดเจนไปเลยว่าในหนึ่งวัน เราจะทำกิจกรรมอะไรบ้าง (</a:t>
            </a:r>
            <a:r>
              <a:rPr lang="en-US" dirty="0"/>
              <a:t>To do list) </a:t>
            </a:r>
            <a:r>
              <a:rPr lang="th-TH" dirty="0"/>
              <a:t>และกิจกรรมนั้นใช้เวลาทั้งหมดเท่าไหร่ กี่ชั่วโมง กี่นาที บางตำราเรียกมันว่า </a:t>
            </a:r>
            <a:r>
              <a:rPr lang="en-US" dirty="0"/>
              <a:t>Time Boxing </a:t>
            </a:r>
            <a:r>
              <a:rPr lang="th-TH" dirty="0"/>
              <a:t>คิดภาพเป็นการวาดกิจกรรมเป็นกล่อง ๆ ใส่ลงไปในเวลา 24 ชั่วโมง ก็จะทำให้เห็นภาพชัดเจนขึ้นว่าวันนี้เราต้องทำอะไร และให้เวลากับงานไหนเท่าไหร่</a:t>
            </a:r>
            <a:endParaRPr lang="en-US" dirty="0"/>
          </a:p>
          <a:p>
            <a:r>
              <a:rPr lang="th-TH" dirty="0"/>
              <a:t>ข้อดี คือ จะทำให้เรารู้ว่ามีงานที่ต้องจัดการเท่าไหร่ ภายในเวลาไหน แต่ข้อเสียของมันอาจจะเป็นเรื่องของการกำหนดเวลาของแต่ละกิจกรรม บางทีเราอาจจะจด </a:t>
            </a:r>
            <a:r>
              <a:rPr lang="en-US" dirty="0"/>
              <a:t>To do list </a:t>
            </a:r>
            <a:r>
              <a:rPr lang="th-TH" dirty="0"/>
              <a:t>ไว้ว่าประชุม 1 ชั่วโมง 30 นาทีแล้วหลังจากนั้นไปทำแผนงานส่งลูกค้าต่อ พอเมื่อถึงเวลาจริง การประชุมอาจล่าช้าเกินกว่าที่ </a:t>
            </a:r>
            <a:r>
              <a:rPr lang="en-US" dirty="0"/>
              <a:t>Blocking </a:t>
            </a:r>
            <a:r>
              <a:rPr lang="th-TH" dirty="0"/>
              <a:t>ไว้เป็นชั่วโมงก็ได้ ทีนี้มันก็จะชนงานในลำดับถัด ๆ ไปที่เราวางแผนไว้นั่นเอง หากจะใช้วิธีนี้ในการจัดการเวลา ก็ควรจะใช้กับงานที่เราประเมินเวลาในการทำค่อนข้างแม่นยำ จะได้ทำให้แผนงานทั้งวันไม่คลาดเคลื่อน</a:t>
            </a:r>
            <a:endParaRPr lang="en-US" dirty="0"/>
          </a:p>
        </p:txBody>
      </p:sp>
      <p:sp>
        <p:nvSpPr>
          <p:cNvPr id="4" name="Slide Number Placeholder 3"/>
          <p:cNvSpPr>
            <a:spLocks noGrp="1"/>
          </p:cNvSpPr>
          <p:nvPr>
            <p:ph type="sldNum" sz="quarter" idx="5"/>
          </p:nvPr>
        </p:nvSpPr>
        <p:spPr/>
        <p:txBody>
          <a:bodyPr/>
          <a:lstStyle/>
          <a:p>
            <a:fld id="{660EA24C-44F9-47B6-91F0-0515F2606612}" type="slidenum">
              <a:rPr lang="en-US" smtClean="0"/>
              <a:t>15</a:t>
            </a:fld>
            <a:endParaRPr lang="en-US"/>
          </a:p>
        </p:txBody>
      </p:sp>
    </p:spTree>
    <p:extLst>
      <p:ext uri="{BB962C8B-B14F-4D97-AF65-F5344CB8AC3E}">
        <p14:creationId xmlns:p14="http://schemas.microsoft.com/office/powerpoint/2010/main" val="3892033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Management Matrix </a:t>
            </a:r>
            <a:r>
              <a:rPr lang="th-TH" dirty="0"/>
              <a:t>หรือที่เรียกว่ากรอบในการบริหารจัดการเวลาซึ่งเป็นเครื่องมือที่สามารถนำมาช่วยบริหารจัดการตัวคุณเอง ที่ถูกพูดถึงโดย </a:t>
            </a:r>
            <a:r>
              <a:rPr lang="en-US" dirty="0"/>
              <a:t>Dwight D. Eisenhower </a:t>
            </a:r>
            <a:r>
              <a:rPr lang="th-TH" dirty="0"/>
              <a:t>และถูกพัฒนาโดย </a:t>
            </a:r>
            <a:r>
              <a:rPr lang="en-US" dirty="0"/>
              <a:t>Steven Convey </a:t>
            </a:r>
            <a:r>
              <a:rPr lang="th-TH" dirty="0"/>
              <a:t>ซึ่งมาจากหนังสือชื่อดังเรื่อง 7 </a:t>
            </a:r>
            <a:r>
              <a:rPr lang="en-US" dirty="0"/>
              <a:t>Habits of Highly Effective People </a:t>
            </a:r>
          </a:p>
          <a:p>
            <a:r>
              <a:rPr lang="th-TH" dirty="0"/>
              <a:t>ปัจจัยสำคัญ 2 อย่าง คือ ความสำคัญของงาน (</a:t>
            </a:r>
            <a:r>
              <a:rPr lang="en-US" dirty="0"/>
              <a:t>Importance) </a:t>
            </a:r>
            <a:r>
              <a:rPr lang="th-TH" dirty="0"/>
              <a:t>คือ งานอะไรก็ตามที่มีความหมายและมีคุณค่าสูงสุด และความเร่งด่วนของงาน (</a:t>
            </a:r>
            <a:r>
              <a:rPr lang="en-US" dirty="0"/>
              <a:t>Urgency) </a:t>
            </a:r>
            <a:r>
              <a:rPr lang="th-TH" dirty="0"/>
              <a:t>คือ งานที่ต้องลงมืออย่างใดอย่างหนึ่งในทันที</a:t>
            </a:r>
            <a:endParaRPr lang="en-US" dirty="0"/>
          </a:p>
          <a:p>
            <a:r>
              <a:rPr lang="en-US" dirty="0"/>
              <a:t>Q1: Urgent and important</a:t>
            </a:r>
          </a:p>
          <a:p>
            <a:endParaRPr lang="en-US" dirty="0"/>
          </a:p>
          <a:p>
            <a:r>
              <a:rPr lang="th-TH" dirty="0"/>
              <a:t>ในกลุ่ม </a:t>
            </a:r>
            <a:r>
              <a:rPr lang="en-US" dirty="0"/>
              <a:t>Quadrant </a:t>
            </a:r>
            <a:r>
              <a:rPr lang="th-TH" dirty="0"/>
              <a:t>ที่ 1 นั้นจะเป็นกลุ่มงานหรือกิจกรรมที่สำคัญสุดๆที่มีความจำเป็นต้องบริหารจัดการอย่างเร่งด่วน หากงานต่างๆที่คุณทำนั้นตกมาอยู่ในกลุ่มนี้ก็จำเป็นต้องให้เวลากับมันมากที่สุดและรีบเคลียร์ให้เสร็จ</a:t>
            </a:r>
          </a:p>
          <a:p>
            <a:endParaRPr lang="th-TH" dirty="0"/>
          </a:p>
          <a:p>
            <a:r>
              <a:rPr lang="en-US" dirty="0"/>
              <a:t>Q2: Not urgent but important</a:t>
            </a:r>
          </a:p>
          <a:p>
            <a:endParaRPr lang="en-US" dirty="0"/>
          </a:p>
          <a:p>
            <a:r>
              <a:rPr lang="th-TH" dirty="0"/>
              <a:t>ในกลุ่ม </a:t>
            </a:r>
            <a:r>
              <a:rPr lang="en-US" dirty="0"/>
              <a:t>Quadrant </a:t>
            </a:r>
            <a:r>
              <a:rPr lang="th-TH" dirty="0"/>
              <a:t>ที่ 2 ถือเป็นกลุ่มที่สำคัญมากแต่ไม่ได้เร่งด่วนที่สุด ที่คุณสามารถเลื่อนไปก่อนได้</a:t>
            </a:r>
            <a:r>
              <a:rPr lang="en-US" dirty="0"/>
              <a:t> </a:t>
            </a:r>
            <a:r>
              <a:rPr lang="th-TH" dirty="0"/>
              <a:t>อาจต้องใช้เวลาในการคิดวางแผนอย่างรอบคอบมีกรอบแนวคิดอย่างชัดเจน</a:t>
            </a:r>
          </a:p>
          <a:p>
            <a:endParaRPr lang="th-TH" dirty="0"/>
          </a:p>
          <a:p>
            <a:r>
              <a:rPr lang="en-US" dirty="0"/>
              <a:t>Q3: Urgent but not important</a:t>
            </a:r>
          </a:p>
          <a:p>
            <a:endParaRPr lang="en-US" dirty="0"/>
          </a:p>
          <a:p>
            <a:r>
              <a:rPr lang="th-TH" dirty="0"/>
              <a:t>ในกลุ่ม </a:t>
            </a:r>
            <a:r>
              <a:rPr lang="en-US" dirty="0"/>
              <a:t>Quadrant </a:t>
            </a:r>
            <a:r>
              <a:rPr lang="th-TH" dirty="0"/>
              <a:t>ที่ 3 มีส่วนผสมของกิจกรรมที่เร่งด่วนแต่ไม่สำคัญในระยะยาว แต่มันมันจะทำให้เรารู้สึกไขว้เขวหรือเบี่ยงเบนความสนใจได้อยู่ตลอด ดังนั้นหากงานของคุณตกอยู่ในกลุ่มนี้ก็พยายามหลีกเลี่ยง</a:t>
            </a:r>
            <a:r>
              <a:rPr lang="en-US" dirty="0"/>
              <a:t> </a:t>
            </a:r>
            <a:r>
              <a:rPr lang="th-TH" dirty="0"/>
              <a:t>สามารถมอบหมายหน้าที่ให้คนมาช่วยทำหรือสานต่อ และคุณก็คอยตรวจสอบอยู่ห่างๆ</a:t>
            </a:r>
            <a:endParaRPr lang="en-US" dirty="0"/>
          </a:p>
          <a:p>
            <a:endParaRPr lang="th-TH" dirty="0"/>
          </a:p>
          <a:p>
            <a:r>
              <a:rPr lang="en-US" dirty="0"/>
              <a:t>Q4: Not urgent and not important</a:t>
            </a:r>
          </a:p>
          <a:p>
            <a:endParaRPr lang="en-US" dirty="0"/>
          </a:p>
          <a:p>
            <a:r>
              <a:rPr lang="th-TH" dirty="0"/>
              <a:t>ในกลุ่ม </a:t>
            </a:r>
            <a:r>
              <a:rPr lang="en-US" dirty="0"/>
              <a:t>Quadrant </a:t>
            </a:r>
            <a:r>
              <a:rPr lang="th-TH" dirty="0"/>
              <a:t>ที่ 4 ถือว่าเป็นกลุ่มที่เสียเวลามากที่สุดในการทำงานและบริหารจัดการเพราะมันทั้งไม่สำคัญและไม่มีความเร่งด่วนใดๆเลยแต่หลายๆคนก็ยังทำให้ตัวเองตกอยู่ในกลุ่มนี้เพราะความเคยชิน</a:t>
            </a:r>
            <a:r>
              <a:rPr lang="en-US" dirty="0"/>
              <a:t> </a:t>
            </a:r>
            <a:r>
              <a:rPr lang="th-TH" dirty="0"/>
              <a:t>เช่น ลูกค้าอาจอยากได้ </a:t>
            </a:r>
            <a:r>
              <a:rPr lang="en-US" dirty="0"/>
              <a:t>report </a:t>
            </a:r>
            <a:r>
              <a:rPr lang="th-TH" dirty="0"/>
              <a:t>ตัวนี้ทุกเดือน แต่ว่าก็ไม่ได้นำมาใช้อะไร</a:t>
            </a:r>
          </a:p>
          <a:p>
            <a:endParaRPr lang="th-TH" dirty="0"/>
          </a:p>
          <a:p>
            <a:r>
              <a:rPr lang="th-TH" dirty="0"/>
              <a:t>ทั้งนี้การจัดเวลาที่ดีก้วย </a:t>
            </a:r>
            <a:r>
              <a:rPr lang="en-US" dirty="0"/>
              <a:t>Time Matrix </a:t>
            </a:r>
            <a:r>
              <a:rPr lang="th-TH" dirty="0"/>
              <a:t>ก็มีการตีความว่า ถ้าเราทำให้ </a:t>
            </a:r>
            <a:r>
              <a:rPr lang="en-US" dirty="0"/>
              <a:t>% </a:t>
            </a:r>
            <a:r>
              <a:rPr lang="th-TH" dirty="0"/>
              <a:t>ส่วนใหญ่ของงานไปอยู่ในส่วนสำคัญแต่ไม่เร่งด่วน จะดีที่สุด สำหรับไหมก็คิดว่าเป็น </a:t>
            </a:r>
            <a:r>
              <a:rPr lang="en-US" dirty="0"/>
              <a:t>Sense of Control </a:t>
            </a:r>
            <a:r>
              <a:rPr lang="th-TH" dirty="0"/>
              <a:t>คือการที่เรารู้</a:t>
            </a:r>
            <a:endParaRPr lang="en-US" dirty="0"/>
          </a:p>
        </p:txBody>
      </p:sp>
      <p:sp>
        <p:nvSpPr>
          <p:cNvPr id="4" name="Slide Number Placeholder 3"/>
          <p:cNvSpPr>
            <a:spLocks noGrp="1"/>
          </p:cNvSpPr>
          <p:nvPr>
            <p:ph type="sldNum" sz="quarter" idx="5"/>
          </p:nvPr>
        </p:nvSpPr>
        <p:spPr/>
        <p:txBody>
          <a:bodyPr/>
          <a:lstStyle/>
          <a:p>
            <a:fld id="{660EA24C-44F9-47B6-91F0-0515F2606612}" type="slidenum">
              <a:rPr lang="en-US" smtClean="0"/>
              <a:t>16</a:t>
            </a:fld>
            <a:endParaRPr lang="en-US"/>
          </a:p>
        </p:txBody>
      </p:sp>
    </p:spTree>
    <p:extLst>
      <p:ext uri="{BB962C8B-B14F-4D97-AF65-F5344CB8AC3E}">
        <p14:creationId xmlns:p14="http://schemas.microsoft.com/office/powerpoint/2010/main" val="119291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หลักการพาเรโตเป็นหลักการที่ช่วยให้มองเห็นและจดจ่อกับสิ่งที่สำคัญจริงๆเพียงไม่กี่อย่าง สามารถใช้เวลาไปอย่างคุ้มค่ากับการพัฒนาจุดแข็งและพัฒนาทักษะและความเชี่ยวชาญในเรื่องที่สำคัญมากกว่าทุมเทเวลาที่มีไปกับการพยายามแก้ไขจุดอ่อนทั้งหมด ซึ่งเป็นเรื่องที่ไม่จำเป็น</a:t>
            </a:r>
            <a:endParaRPr lang="en-US" dirty="0"/>
          </a:p>
          <a:p>
            <a:r>
              <a:rPr lang="th-TH" dirty="0"/>
              <a:t>หลักการพาเรโตเป็นเครื่องมือทางสถิติที่ได้รับการยอมรับอย่างกว้างขวาง ซึ่งเป็นผลจากการสังเกตการณ์ของนักเศรษฐศาสตร์ชาวอิตาลี นามว่า </a:t>
            </a:r>
            <a:r>
              <a:rPr lang="en-US" dirty="0"/>
              <a:t>Vilfredo Pareto </a:t>
            </a:r>
            <a:r>
              <a:rPr lang="th-TH" dirty="0"/>
              <a:t>เมื่อปี 1906 ว่า 80 เปอร์เซ็นต์ของรายได้ในอิตาลีมาจากประชากรจำนวน 20 เปอร์เซ็นต์ ซึ่งปรากฏว่าอัตราส่วน 80:20 นี้เป็นจริงในวงการอื่นๆด้วยเช่นกัน และยังสามารถนำมาปรับใช้กับชีวิตประจำวันได้เป็นอย่างดี</a:t>
            </a:r>
            <a:endParaRPr lang="en-US" dirty="0"/>
          </a:p>
          <a:p>
            <a:r>
              <a:rPr lang="en-US" dirty="0"/>
              <a:t> Concept </a:t>
            </a:r>
            <a:r>
              <a:rPr lang="th-TH" dirty="0"/>
              <a:t>หลักๆของกฏ 80/20 ก็คือ หาส่วนเล็กๆที่ทำให้ได้ผลลัพธ์มหาศาล อาจสอดคล้องกับสำนวนไทยบ้านเราที่ว่า “ยิงปืนนนัดเดียวได้นกสองตัว”</a:t>
            </a:r>
            <a:endParaRPr lang="en-US" dirty="0"/>
          </a:p>
          <a:p>
            <a:r>
              <a:rPr lang="th-TH" dirty="0"/>
              <a:t>การทำงานน้อยๆ ผลิตน้อยๆ และใช้เวลาน้อยๆ เพราะผลลัพธ์ที่ได้จากการทำน้อยๆไว้ก่อนโดยไม่ได้วางแผนการทำงาน ก็อาจจะได้งานออกมาที่มีข้อผิดพลาดมากขึ้น และสุดท้ายต้องเสียเวลามากกว่า 80 % ไปกับการแก้ไข จริงๆแล้วหลักการพาเรโต หมายถึงทำงานอย่างฉลาดเพื่อให้ได้ผลลัพธ์ที่ดีและมีประสิทธิภาพ เพื่อจะได้เหลือเวลาไว้ไปทำอย่างอื่นที่มีประโยชน์</a:t>
            </a:r>
            <a:endParaRPr lang="en-US" dirty="0"/>
          </a:p>
          <a:p>
            <a:endParaRPr lang="en-US" dirty="0"/>
          </a:p>
          <a:p>
            <a:r>
              <a:rPr lang="th-TH" dirty="0"/>
              <a:t>หลักการพาเรโตที่มักจะเกิดขึ้นบ่อยๆ</a:t>
            </a:r>
          </a:p>
          <a:p>
            <a:endParaRPr lang="th-TH" dirty="0"/>
          </a:p>
          <a:p>
            <a:r>
              <a:rPr lang="th-TH" dirty="0"/>
              <a:t>80% ของปัญหามาจากโปรเจกต์เล็กๆน้อยที่ไม่สำคัญเพียง 20%</a:t>
            </a:r>
          </a:p>
          <a:p>
            <a:r>
              <a:rPr lang="th-TH" dirty="0"/>
              <a:t>90% ของคำบ่นและคำวิจารณ์มาจาก 10% ของผู้ใช้งานจริง</a:t>
            </a:r>
          </a:p>
          <a:p>
            <a:r>
              <a:rPr lang="th-TH" dirty="0"/>
              <a:t>80% ของโครงการที่สำเร็จแล้วมาจาก 20% ของความพยายามในตอนแรก</a:t>
            </a:r>
          </a:p>
          <a:p>
            <a:r>
              <a:rPr lang="th-TH" dirty="0"/>
              <a:t>85% ของข้อมูลที่สำคัญมาจากแหล่งข้อมูลเพียง 15% ไม่กี่แหล่งเท่านั้น</a:t>
            </a:r>
            <a:endParaRPr lang="en-US" dirty="0"/>
          </a:p>
          <a:p>
            <a:endParaRPr lang="en-US" dirty="0"/>
          </a:p>
          <a:p>
            <a:r>
              <a:rPr lang="th-TH" dirty="0"/>
              <a:t>สำหรับน้องๆ </a:t>
            </a:r>
            <a:r>
              <a:rPr lang="en-US" dirty="0"/>
              <a:t>junior </a:t>
            </a:r>
            <a:r>
              <a:rPr lang="th-TH" dirty="0"/>
              <a:t>งานที่ไม่ถนัด อย่าลังเลที่จะมองหาความช่วยเหลือ</a:t>
            </a:r>
            <a:r>
              <a:rPr lang="en-US" dirty="0"/>
              <a:t> </a:t>
            </a:r>
            <a:r>
              <a:rPr lang="th-TH" dirty="0"/>
              <a:t>หรือ พี่ๆเอง งานบางอย่างก็จะต้องถ่ายให้คนอื่นๆ ในทีม ทำบ้าง เช่นงานพิมพ์ จัดไฟล์ต่างๆ</a:t>
            </a:r>
            <a:endParaRPr lang="en-US" dirty="0"/>
          </a:p>
        </p:txBody>
      </p:sp>
      <p:sp>
        <p:nvSpPr>
          <p:cNvPr id="4" name="Slide Number Placeholder 3"/>
          <p:cNvSpPr>
            <a:spLocks noGrp="1"/>
          </p:cNvSpPr>
          <p:nvPr>
            <p:ph type="sldNum" sz="quarter" idx="5"/>
          </p:nvPr>
        </p:nvSpPr>
        <p:spPr/>
        <p:txBody>
          <a:bodyPr/>
          <a:lstStyle/>
          <a:p>
            <a:fld id="{660EA24C-44F9-47B6-91F0-0515F2606612}" type="slidenum">
              <a:rPr lang="en-US" smtClean="0"/>
              <a:t>17</a:t>
            </a:fld>
            <a:endParaRPr lang="en-US"/>
          </a:p>
        </p:txBody>
      </p:sp>
    </p:spTree>
    <p:extLst>
      <p:ext uri="{BB962C8B-B14F-4D97-AF65-F5344CB8AC3E}">
        <p14:creationId xmlns:p14="http://schemas.microsoft.com/office/powerpoint/2010/main" val="206091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 เทคนิคนี้เรียกว่า “</a:t>
            </a:r>
            <a:r>
              <a:rPr lang="en-US" dirty="0"/>
              <a:t>Pomodoro” (</a:t>
            </a:r>
            <a:r>
              <a:rPr lang="th-TH" dirty="0"/>
              <a:t>โพโมโดโระ) มาจากภาษาอิตาเลียน แปลว่า “มะเขือเทศ” (*ที่มาของชื่อ </a:t>
            </a:r>
            <a:r>
              <a:rPr lang="en-US" dirty="0"/>
              <a:t>Pomodoro Technique </a:t>
            </a:r>
            <a:r>
              <a:rPr lang="th-TH" dirty="0"/>
              <a:t>มาจากการที่นาฬิกาเรือนโปรดซึ่งผู้คิดค้นทฤษฎีนี้ใช้อยู่เป็นประจำนั้นเป็นนาฬิการูปมะเขือเทศ มิได้เกี่ยวกับมะเขือเทศจริงๆ แต่อย่างใด) ผู้ที่คิดค้นเทคนิคนี้ก็คือคุณฟรานเซสโก ซีริลโล (</a:t>
            </a:r>
            <a:r>
              <a:rPr lang="en-US" dirty="0"/>
              <a:t>Francesco Cirillo) </a:t>
            </a:r>
            <a:r>
              <a:rPr lang="th-TH" dirty="0"/>
              <a:t>เป็นเทคนิคง่ายๆ ที่แบ่งเวลาทำงานเป็น 25 นาที สลับกับการพัก 5 นาที</a:t>
            </a:r>
          </a:p>
          <a:p>
            <a:r>
              <a:rPr lang="th-TH" dirty="0"/>
              <a:t>4 ขั้นตอนการทำงานตามเทคนิคโพโมโดโระ</a:t>
            </a:r>
          </a:p>
          <a:p>
            <a:endParaRPr lang="th-TH" dirty="0"/>
          </a:p>
          <a:p>
            <a:endParaRPr lang="th-TH" dirty="0"/>
          </a:p>
          <a:p>
            <a:r>
              <a:rPr lang="th-TH" dirty="0"/>
              <a:t>เลือกงานที่จะทำและตั้งโปรแกรมตามเทคนิคโพโมโดโระ</a:t>
            </a:r>
          </a:p>
          <a:p>
            <a:r>
              <a:rPr lang="th-TH" dirty="0"/>
              <a:t>งานบางอย่างเป็นงานใหญ่ งานบางอย่างก็เป็นงานเล็กน้อย งานบางอย่างก็ถูกดองไว้นานแสนนาน แต่นั่นไม่ใช่เรื่องสำคัญ ความสำคัญอยู่ตรงที่ให้คุณเลือกงานอะไรก็ตามซึ่งคุณคิดว่าคุณจะสามารถทำมันในเวลานี้ได้โดยไม่ต้องสนใจอย่างอื่น และภายใน 25 นาทีต่อจากนี้จะไม่มีอะไรมารบกวน</a:t>
            </a:r>
          </a:p>
          <a:p>
            <a:r>
              <a:rPr lang="th-TH" dirty="0"/>
              <a:t>ทำงานตามโปรแกรมที่ตั้งใจจนครบ 25 นาที</a:t>
            </a:r>
          </a:p>
          <a:p>
            <a:r>
              <a:rPr lang="th-TH" dirty="0"/>
              <a:t>ขอให้คุณทำงานที่เลือกเพียงอย่างเดียว</a:t>
            </a:r>
          </a:p>
          <a:p>
            <a:endParaRPr lang="th-TH" dirty="0"/>
          </a:p>
          <a:p>
            <a:r>
              <a:rPr lang="th-TH" dirty="0"/>
              <a:t>เมื่อทำงานครบ 25 นาทีแล้วให้พักเบรกสั้นๆ เป็นเวลา 5 นาที</a:t>
            </a:r>
          </a:p>
          <a:p>
            <a:r>
              <a:rPr lang="th-TH" dirty="0"/>
              <a:t>ในขั้นตอนของการพักเบรก ให้คุณทำอะไรก็ได้ที่เป็นการผ่อนคลายตัวเอง เมื่อพักครบ 5 นาทีแล้ว ให้กลับไปเริ่มทำงานใหม่เป็นระยะเวลา 25 นาทีเช่นเดิมค่ะ</a:t>
            </a:r>
          </a:p>
          <a:p>
            <a:endParaRPr lang="th-TH" dirty="0"/>
          </a:p>
          <a:p>
            <a:r>
              <a:rPr lang="th-TH" dirty="0"/>
              <a:t>การพักเบรกยาว</a:t>
            </a:r>
          </a:p>
          <a:p>
            <a:r>
              <a:rPr lang="th-TH" dirty="0"/>
              <a:t>เมื่อทำงานตามเทคนิคโพโมโดโระครบ 4 รอบ (25+5+25+5+25+5+25+5 = 120 นาที หรือ 2 ชั่วโมง) ให้คุณพักเบรกยาวเป็นเวลา 15-20 นาที ซึ่งการพักเบรกยาวนี้ นอกจากเป็นการพักสมอง ยังเป็นการให้เวลาสมองเพื่อที่จะทบทวนและซึมซับข้อมูลต่างๆ ตลอดระยะเวลาการทำงาน 2 ชั่วโมงที่ผ่านมาอีกด้วยค่ะ</a:t>
            </a:r>
          </a:p>
          <a:p>
            <a:endParaRPr lang="th-TH" dirty="0"/>
          </a:p>
          <a:p>
            <a:r>
              <a:rPr lang="th-TH" dirty="0"/>
              <a:t>การทำงานตามเทคนิคโพโมโดโระ มีข้อดีอย่างไร?</a:t>
            </a:r>
          </a:p>
          <a:p>
            <a:r>
              <a:rPr lang="th-TH" dirty="0"/>
              <a:t>การกำหนดเวลาที่รัดกุมช่วยให้ทำงานได้อย่างมีประสิทธิภาพสูงสุด</a:t>
            </a:r>
          </a:p>
          <a:p>
            <a:r>
              <a:rPr lang="th-TH" dirty="0"/>
              <a:t>คุณอาจเคยสงสัยว่าเวลาของการทำงานหายไปไหนหมด อุตส่าห์นั่งทำงานหลังขดหลังแข็งทั้งวันทั้งคืน ทำไม๊...ทำไม...สุดท้ายได้งานแค่นิดเดียว แต่หากคุณใช้เทคนิคโพโมโดโระช่วยกำหนดเวลาให้รัดกุม คุณจะรู้ได้ว่าในช่วงระยะเวลาหนึ่งคุณสามารถทำงานได้มากน้อยแค่ไหน มีประสิทธิภาพเพียงใด และอาจค้นพบว่าที่ผ่านมานั้น (ซึ่งคุณคิดว่าตัวเองนั่งทำงานตั้งนานแต่กลับไม่ได้งานมากอย่างที่คิด) จริงๆ แล้วคุณเผลอเสียเวลาไปกับเรื่องอื่นๆ มากมายโดยไม่รู้ตัว เช่น การอ่านไลน์ การเข้าห้องน้ำ การอ่านข่าวสารในเว็บไซต์ เป็นต้น</a:t>
            </a:r>
          </a:p>
          <a:p>
            <a:endParaRPr lang="th-TH" dirty="0"/>
          </a:p>
          <a:p>
            <a:r>
              <a:rPr lang="th-TH" dirty="0"/>
              <a:t>เทคนิคนี้มีความยืดหยุ่นและสามารถปรับให้เข้ากับลักษณะงานได้</a:t>
            </a:r>
          </a:p>
          <a:p>
            <a:r>
              <a:rPr lang="th-TH" dirty="0"/>
              <a:t>เมื่อฝึกใช้เทคนิคนี้จนสามารถให้เวลา 25 นาทีกับการทำงานอย่างเต็มที่แล้ว คุณอาจปรับเปลี่ยนรายละเอียดปลีกย่อยเพื่อให้สอดคล้องกับลักษณะงานของคุณมากที่สุด เช่น อาจจะกำหนดเวลาทำงาน 30 นาที แล้วพักสั้นๆ 10 นาทีก็ได้ ไม่จำเป็นที่จะต้องทำเหมือนกันเป๊ะๆ ทุกงาน</a:t>
            </a:r>
          </a:p>
          <a:p>
            <a:endParaRPr lang="th-TH" dirty="0"/>
          </a:p>
          <a:p>
            <a:r>
              <a:rPr lang="th-TH" dirty="0"/>
              <a:t>ช่วยลดความวิตกกังวลและช่วยให้สมองผ่อนคลาย</a:t>
            </a:r>
          </a:p>
          <a:p>
            <a:r>
              <a:rPr lang="th-TH" dirty="0"/>
              <a:t>การวางแผนการทำงานตามเทคนิคโพโมโดโระนั้นให้ความสำคัญทั้งเวลาในการทำงานและการพักสมอง ซึ่งนอกจากช่วยให้คุณสามารถทำงานได้อย่างมีความสุข ไม่มีความกังวลว่าจะมีเรื่องอื่นๆ มาแทรก (ต่างจากการที่คุณไม่วางแผนและคิดถึงงานต่างๆ มากมายเกินไป ที่จะทำให้ความคิดของคุณกระจัดกระจาย ไม่มีสมาธิจดจ่อกับงานที่อยู่ตรงหน้า จนสุดท้ายก็ทำไม่เสร็จสักงาน) คุณยังได้มีโอกาสพักสมองเป็นระยะๆ ในช่วงเวลาการพักที่เหมาะสมอีกด้วย</a:t>
            </a:r>
            <a:endParaRPr lang="en-US" dirty="0"/>
          </a:p>
        </p:txBody>
      </p:sp>
      <p:sp>
        <p:nvSpPr>
          <p:cNvPr id="4" name="Slide Number Placeholder 3"/>
          <p:cNvSpPr>
            <a:spLocks noGrp="1"/>
          </p:cNvSpPr>
          <p:nvPr>
            <p:ph type="sldNum" sz="quarter" idx="5"/>
          </p:nvPr>
        </p:nvSpPr>
        <p:spPr/>
        <p:txBody>
          <a:bodyPr/>
          <a:lstStyle/>
          <a:p>
            <a:fld id="{660EA24C-44F9-47B6-91F0-0515F2606612}" type="slidenum">
              <a:rPr lang="en-US" smtClean="0"/>
              <a:t>18</a:t>
            </a:fld>
            <a:endParaRPr lang="en-US"/>
          </a:p>
        </p:txBody>
      </p:sp>
    </p:spTree>
    <p:extLst>
      <p:ext uri="{BB962C8B-B14F-4D97-AF65-F5344CB8AC3E}">
        <p14:creationId xmlns:p14="http://schemas.microsoft.com/office/powerpoint/2010/main" val="780895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Frog </a:t>
            </a:r>
            <a:r>
              <a:rPr lang="th-TH" dirty="0"/>
              <a:t>หรือ กบ ของ ไบรอัน เทรซี่</a:t>
            </a:r>
            <a:r>
              <a:rPr lang="en-US" dirty="0"/>
              <a:t> </a:t>
            </a:r>
            <a:r>
              <a:rPr lang="th-TH" dirty="0"/>
              <a:t>คือ งานหรือกิจกรรม ที่เรากังวลที่จะทำอาการอยากข้ามไปทำสิ่งที่ง่ายกว่า สบายใจกว่านี่เอง เป็นคำนิยามอาการของ </a:t>
            </a:r>
            <a:r>
              <a:rPr lang="en-US" dirty="0"/>
              <a:t>Procrastination </a:t>
            </a:r>
            <a:r>
              <a:rPr lang="th-TH" dirty="0"/>
              <a:t>ได้ดีที่สุด </a:t>
            </a:r>
            <a:r>
              <a:rPr lang="en-US" dirty="0"/>
              <a:t>Eat that frog! </a:t>
            </a:r>
            <a:r>
              <a:rPr lang="th-TH" dirty="0"/>
              <a:t>หรือ กินกบตัวนั้นซะ เอาตัวที่อ้วนที่สุด น่าเกลียดน่าขยะแขยงที่สุดขึ้นมากินก่อน นั่นหมายถึง งานที่ยากที่สุดแต่มีคุณค่ามีความสำคัญ ต่อให้เราเกลียดแค่ไหน กลัวที่ต้องเผชิญหน้ากับมันแค่ไหน ก็ขอให้เลือกนำสิ่งนั้นขึ้นมาทำเป็นอันดับแรก เพราะงานที่ยากต้องการสมาธิ สติ และกำลังกายกำลังใจสูง หากเลือกทำงานเล็กๆ น้อยๆ ก่อนเราจะเสียพลังงานอันมีค่าโดยใช่เหตุค่ะ </a:t>
            </a:r>
            <a:r>
              <a:rPr lang="en-US" dirty="0"/>
              <a:t>Eat that frog! </a:t>
            </a:r>
            <a:r>
              <a:rPr lang="th-TH" dirty="0"/>
              <a:t>จึงเป็นการบอกให้จัดลำดับความสำคัญของงานนั่นเอง</a:t>
            </a:r>
            <a:endParaRPr lang="en-US" dirty="0"/>
          </a:p>
        </p:txBody>
      </p:sp>
      <p:sp>
        <p:nvSpPr>
          <p:cNvPr id="4" name="Slide Number Placeholder 3"/>
          <p:cNvSpPr>
            <a:spLocks noGrp="1"/>
          </p:cNvSpPr>
          <p:nvPr>
            <p:ph type="sldNum" sz="quarter" idx="5"/>
          </p:nvPr>
        </p:nvSpPr>
        <p:spPr/>
        <p:txBody>
          <a:bodyPr/>
          <a:lstStyle/>
          <a:p>
            <a:fld id="{660EA24C-44F9-47B6-91F0-0515F2606612}" type="slidenum">
              <a:rPr lang="en-US" smtClean="0"/>
              <a:t>19</a:t>
            </a:fld>
            <a:endParaRPr lang="en-US"/>
          </a:p>
        </p:txBody>
      </p:sp>
    </p:spTree>
    <p:extLst>
      <p:ext uri="{BB962C8B-B14F-4D97-AF65-F5344CB8AC3E}">
        <p14:creationId xmlns:p14="http://schemas.microsoft.com/office/powerpoint/2010/main" val="3554980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https://www.healthline.com/health/how-long-does-it-take-to-form-a-habit</a:t>
            </a:r>
            <a:endParaRPr lang="en-US" dirty="0"/>
          </a:p>
          <a:p>
            <a:r>
              <a:rPr lang="en-US" dirty="0">
                <a:hlinkClick r:id="rId4"/>
              </a:rPr>
              <a:t>https://onlinelibrary.wiley.com/doi/abs/10.1002/ejsp.674</a:t>
            </a:r>
            <a:endParaRPr lang="en-US" dirty="0"/>
          </a:p>
          <a:p>
            <a:r>
              <a:rPr lang="en-US" dirty="0">
                <a:hlinkClick r:id="rId5"/>
              </a:rPr>
              <a:t>https://www.quora.com/How-many-times-do-you-think-something-has-to-be-repeated-before-the-habit-sticks</a:t>
            </a:r>
            <a:endParaRPr lang="en-US" dirty="0">
              <a:cs typeface="Calibri" panose="020F0502020204030204"/>
              <a:hlinkClick r:id="rId5"/>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21</a:t>
            </a:fld>
            <a:endParaRPr lang="en-US"/>
          </a:p>
        </p:txBody>
      </p:sp>
    </p:spTree>
    <p:extLst>
      <p:ext uri="{BB962C8B-B14F-4D97-AF65-F5344CB8AC3E}">
        <p14:creationId xmlns:p14="http://schemas.microsoft.com/office/powerpoint/2010/main" val="1229788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ในการเรียนรู้วันนี่</a:t>
            </a:r>
            <a:r>
              <a:rPr lang="en-US" dirty="0"/>
              <a:t> </a:t>
            </a:r>
            <a:r>
              <a:rPr lang="en-US" dirty="0" err="1"/>
              <a:t>อยากจะพาทุกๆ</a:t>
            </a:r>
            <a:r>
              <a:rPr lang="en-US" dirty="0"/>
              <a:t> </a:t>
            </a:r>
            <a:r>
              <a:rPr lang="en-US" dirty="0" err="1"/>
              <a:t>คน</a:t>
            </a:r>
            <a:r>
              <a:rPr lang="en-US" dirty="0"/>
              <a:t> </a:t>
            </a:r>
            <a:r>
              <a:rPr lang="en-US" dirty="0" err="1"/>
              <a:t>รู้จักการบริหารเวลา</a:t>
            </a:r>
            <a:r>
              <a:rPr lang="en-US" dirty="0"/>
              <a:t> และเราก็จะต้องรู้จักตัวเองก่อนว่าเรามีบุคลิกในการจัดการเวลาของตัวเองแบบไหน  </a:t>
            </a:r>
            <a:r>
              <a:rPr lang="en-US" dirty="0" err="1"/>
              <a:t>ต่อมาีเป็นเทคนิคการบริหารเวลาแบบต่างๆ</a:t>
            </a:r>
            <a:r>
              <a:rPr lang="en-US" dirty="0"/>
              <a:t> </a:t>
            </a:r>
            <a:r>
              <a:rPr lang="en-US" dirty="0" err="1"/>
              <a:t>ให้ทุกคนลองไปปรับใช้</a:t>
            </a:r>
            <a:r>
              <a:rPr lang="en-US" dirty="0"/>
              <a:t> </a:t>
            </a:r>
            <a:r>
              <a:rPr lang="en-US" dirty="0" err="1"/>
              <a:t>และสุดท้าย</a:t>
            </a:r>
            <a:r>
              <a:rPr lang="en-US" dirty="0"/>
              <a:t> Workshop </a:t>
            </a:r>
            <a:r>
              <a:rPr lang="en-US" dirty="0" err="1"/>
              <a:t>เล็กๆ</a:t>
            </a:r>
            <a:r>
              <a:rPr lang="en-US" dirty="0"/>
              <a:t> </a:t>
            </a:r>
            <a:r>
              <a:rPr lang="en-US" dirty="0" err="1"/>
              <a:t>มีของรางวัลให้ด้วย</a:t>
            </a:r>
            <a:endParaRPr lang="en-US" dirty="0" err="1">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2</a:t>
            </a:fld>
            <a:endParaRPr lang="en-US"/>
          </a:p>
        </p:txBody>
      </p:sp>
    </p:spTree>
    <p:extLst>
      <p:ext uri="{BB962C8B-B14F-4D97-AF65-F5344CB8AC3E}">
        <p14:creationId xmlns:p14="http://schemas.microsoft.com/office/powerpoint/2010/main" val="188848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http://www.stabundamrong.go.th/web/book/53/b17_53.pdf</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4</a:t>
            </a:fld>
            <a:endParaRPr lang="en-US"/>
          </a:p>
        </p:txBody>
      </p:sp>
    </p:spTree>
    <p:extLst>
      <p:ext uri="{BB962C8B-B14F-4D97-AF65-F5344CB8AC3E}">
        <p14:creationId xmlns:p14="http://schemas.microsoft.com/office/powerpoint/2010/main" val="381120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http://www.stabundamrong.go.th/web/book/53/b17_53.pdf</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5</a:t>
            </a:fld>
            <a:endParaRPr lang="en-US"/>
          </a:p>
        </p:txBody>
      </p:sp>
    </p:spTree>
    <p:extLst>
      <p:ext uri="{BB962C8B-B14F-4D97-AF65-F5344CB8AC3E}">
        <p14:creationId xmlns:p14="http://schemas.microsoft.com/office/powerpoint/2010/main" val="2746613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https://journals.plos.org/plosone/article?id=10.1371/journal.pone.0245066</a:t>
            </a:r>
            <a:endParaRPr lang="en-US" dirty="0"/>
          </a:p>
          <a:p>
            <a:r>
              <a:rPr lang="en-US" dirty="0">
                <a:hlinkClick r:id="rId4"/>
              </a:rPr>
              <a:t>https://www.youtube.com/watch?v=G2JM0yAykt0</a:t>
            </a:r>
            <a:endParaRPr lang="en-US" dirty="0">
              <a:cs typeface="Calibri"/>
              <a:hlinkClick r:id="rId4"/>
            </a:endParaRPr>
          </a:p>
          <a:p>
            <a:r>
              <a:rPr lang="en-US" dirty="0">
                <a:hlinkClick r:id="rId5"/>
              </a:rPr>
              <a:t>https://www.stress.org.uk/why-is-time-management-key/</a:t>
            </a:r>
            <a:endParaRPr lang="en-US" dirty="0">
              <a:cs typeface="Calibri"/>
              <a:hlinkClick r:id="rId5"/>
            </a:endParaRPr>
          </a:p>
          <a:p>
            <a:endParaRPr lang="en-US" dirty="0">
              <a:cs typeface="Calibri"/>
            </a:endParaRPr>
          </a:p>
          <a:p>
            <a:r>
              <a:rPr lang="th-TH" dirty="0">
                <a:cs typeface="Calibri"/>
              </a:rPr>
              <a:t>จากบนความต่างๆ ที่ได้ไปศึกษา การบริหารเวลามีมาตั้งแต่ยุคปรัชญากรีก</a:t>
            </a:r>
            <a:endParaRPr lang="en-US" dirty="0">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6</a:t>
            </a:fld>
            <a:endParaRPr lang="en-US"/>
          </a:p>
        </p:txBody>
      </p:sp>
    </p:spTree>
    <p:extLst>
      <p:ext uri="{BB962C8B-B14F-4D97-AF65-F5344CB8AC3E}">
        <p14:creationId xmlns:p14="http://schemas.microsoft.com/office/powerpoint/2010/main" val="318267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https://www.firerescue1.com/career-1/articles/why-do-so-many-firefighters-have-a-type-a-personality-teQWIQRJSIs3Rb2Q/</a:t>
            </a:r>
            <a:endParaRPr lang="en-US" dirty="0"/>
          </a:p>
          <a:p>
            <a:r>
              <a:rPr lang="en-US" dirty="0" err="1"/>
              <a:t>อาจารย์</a:t>
            </a:r>
            <a:r>
              <a:rPr lang="en-US" dirty="0"/>
              <a:t> John Schaubroeck </a:t>
            </a:r>
            <a:r>
              <a:rPr lang="en-US" dirty="0" err="1"/>
              <a:t>ที่สอนวิชาจิตวิทยาและการบริหารอยู่ที่มหาวิทยาลัย</a:t>
            </a:r>
            <a:r>
              <a:rPr lang="en-US" dirty="0"/>
              <a:t> Michigan State University </a:t>
            </a:r>
            <a:r>
              <a:rPr lang="en-US" dirty="0" err="1"/>
              <a:t>ให้สัมภาษณ์กับสื่อ</a:t>
            </a:r>
            <a:r>
              <a:rPr lang="en-US" dirty="0"/>
              <a:t> Huffington Post </a:t>
            </a:r>
            <a:r>
              <a:rPr lang="en-US" dirty="0" err="1"/>
              <a:t>ถึงสัญญาณ</a:t>
            </a:r>
            <a:r>
              <a:rPr lang="en-US" dirty="0"/>
              <a:t> 16 </a:t>
            </a:r>
            <a:r>
              <a:rPr lang="en-US" dirty="0" err="1"/>
              <a:t>อย่างของคนประเภท</a:t>
            </a:r>
            <a:r>
              <a:rPr lang="en-US" dirty="0"/>
              <a:t> Type A</a:t>
            </a:r>
            <a:br>
              <a:rPr lang="en-US" dirty="0">
                <a:cs typeface="+mn-lt"/>
              </a:rPr>
            </a:br>
            <a:br>
              <a:rPr lang="en-US" dirty="0">
                <a:cs typeface="+mn-lt"/>
              </a:rPr>
            </a:br>
            <a:r>
              <a:rPr lang="en-US" dirty="0" err="1"/>
              <a:t>อาการ</a:t>
            </a:r>
            <a:r>
              <a:rPr lang="en-US" dirty="0"/>
              <a:t> Type A </a:t>
            </a:r>
            <a:r>
              <a:rPr lang="en-US" dirty="0" err="1"/>
              <a:t>จะเห็นได้จากการนอนหลับยาก</a:t>
            </a:r>
            <a:r>
              <a:rPr lang="en-US" dirty="0"/>
              <a:t> </a:t>
            </a:r>
            <a:r>
              <a:rPr lang="en-US" dirty="0" err="1"/>
              <a:t>ชอบกัดฟัน</a:t>
            </a:r>
            <a:r>
              <a:rPr lang="en-US" dirty="0"/>
              <a:t> </a:t>
            </a:r>
            <a:r>
              <a:rPr lang="en-US" dirty="0" err="1"/>
              <a:t>มีความอดทนต่ำต่อคนที่ขาดประสิทธิภาพ</a:t>
            </a:r>
            <a:r>
              <a:rPr lang="en-US" dirty="0"/>
              <a:t> </a:t>
            </a:r>
            <a:r>
              <a:rPr lang="en-US" dirty="0" err="1"/>
              <a:t>เป็นพวกเสพติดการทำงาน</a:t>
            </a:r>
            <a:r>
              <a:rPr lang="en-US" dirty="0"/>
              <a:t> </a:t>
            </a:r>
            <a:r>
              <a:rPr lang="en-US" dirty="0" err="1"/>
              <a:t>ต้องการให้สิ่งที่ทำสมบูรณ์แบบมากที่สุด</a:t>
            </a:r>
            <a:r>
              <a:rPr lang="en-US" dirty="0"/>
              <a:t> </a:t>
            </a:r>
            <a:r>
              <a:rPr lang="en-US" dirty="0" err="1"/>
              <a:t>เป็นต้น</a:t>
            </a:r>
            <a:br>
              <a:rPr lang="en-US" dirty="0">
                <a:cs typeface="+mn-lt"/>
              </a:rPr>
            </a:br>
            <a:br>
              <a:rPr lang="en-US" dirty="0">
                <a:cs typeface="+mn-lt"/>
              </a:rPr>
            </a:br>
            <a:r>
              <a:rPr lang="en-US" dirty="0" err="1"/>
              <a:t>แม้จะมีนิสัยไม่พึงประสงค์หลายอย่างแต่ข้อดีคือคน</a:t>
            </a:r>
            <a:r>
              <a:rPr lang="en-US" dirty="0"/>
              <a:t> Type A </a:t>
            </a:r>
            <a:r>
              <a:rPr lang="en-US" dirty="0" err="1"/>
              <a:t>มักทำงานสำเร็จลูล่วงไปได้</a:t>
            </a:r>
            <a:r>
              <a:rPr lang="en-US" dirty="0"/>
              <a:t> </a:t>
            </a:r>
            <a:r>
              <a:rPr lang="en-US" dirty="0" err="1"/>
              <a:t>ดังนั้นจึงเป็นที่พึ่งได้ของคนอื่น</a:t>
            </a:r>
            <a:endParaRPr lang="en-US" dirty="0" err="1">
              <a:cs typeface="Calibri"/>
            </a:endParaRPr>
          </a:p>
          <a:p>
            <a:endParaRPr lang="en-US" dirty="0">
              <a:cs typeface="Calibri"/>
            </a:endParaRPr>
          </a:p>
          <a:p>
            <a:r>
              <a:rPr lang="th-TH" dirty="0"/>
              <a:t>บุคคลประเภท </a:t>
            </a:r>
            <a:r>
              <a:rPr lang="en-US" dirty="0"/>
              <a:t>A </a:t>
            </a:r>
            <a:r>
              <a:rPr lang="th-TH" dirty="0"/>
              <a:t>มักจะมีการแข่งขันสูงและวิจารณ์ตนเอง พวกเขามุ่งมั่นสู่เป้าหมายโดยไม่รู้สึกปีติยินดีในความพยายามหรือความสำเร็จของตน</a:t>
            </a:r>
          </a:p>
          <a:p>
            <a:r>
              <a:rPr lang="th-TH" dirty="0"/>
              <a:t>สัมพันธ์กับสิ่งนี้คือการมีอยู่ของความไม่สมดุลของชีวิตที่สำคัญ นี่เป็นลักษณะการมีส่วนร่วมในการทำงานสูง บุคคลประเภท </a:t>
            </a:r>
            <a:r>
              <a:rPr lang="en-US" dirty="0"/>
              <a:t>A </a:t>
            </a:r>
            <a:r>
              <a:rPr lang="th-TH" dirty="0"/>
              <a:t>นั้น 'บาดเจ็บ' ได้ง่ายและมีแนวโน้มที่จะตอบสนองมากเกินไป พวกเขายังมีแนวโน้มที่จะมีความดันโลหิตสูง</a:t>
            </a:r>
          </a:p>
          <a:p>
            <a:r>
              <a:rPr lang="th-TH" dirty="0"/>
              <a:t>บุคคลประเภท </a:t>
            </a:r>
            <a:r>
              <a:rPr lang="en-US" dirty="0"/>
              <a:t>A </a:t>
            </a:r>
            <a:r>
              <a:rPr lang="th-TH" dirty="0"/>
              <a:t>ประสบกับความรู้สึกเร่งด่วนอย่างต่อเนื่อง: ผู้คนประเภท </a:t>
            </a:r>
            <a:r>
              <a:rPr lang="en-US" dirty="0"/>
              <a:t>A </a:t>
            </a:r>
            <a:r>
              <a:rPr lang="th-TH" dirty="0"/>
              <a:t>ดูเหมือนจะต่อสู้กับนาฬิกาอยู่ตลอดเวลา</a:t>
            </a:r>
          </a:p>
          <a:p>
            <a:r>
              <a:rPr lang="th-TH" dirty="0"/>
              <a:t>บ่อยครั้งที่พวกเขาหมดความอดทนอย่างรวดเร็วด้วยความล่าช้าและเวลาที่ไม่ก่อผล กำหนดเวลาการผูกมัดแน่นเกินไป และพยายามทำหลายอย่างพร้อมกัน เช่น อ่านหนังสือขณะรับประทานอาหารหรือดูโทรทัศน์</a:t>
            </a:r>
            <a:endParaRPr lang="en-US" dirty="0"/>
          </a:p>
          <a:p>
            <a:endParaRPr lang="en-US" dirty="0">
              <a:cs typeface="Calibri"/>
            </a:endParaRPr>
          </a:p>
          <a:p>
            <a:r>
              <a:rPr lang="th-TH" dirty="0">
                <a:cs typeface="Calibri"/>
              </a:rPr>
              <a:t>ปัญหาที่เกิดขึ้น คือ </a:t>
            </a:r>
            <a:endParaRPr lang="en-US" dirty="0">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8</a:t>
            </a:fld>
            <a:endParaRPr lang="en-US"/>
          </a:p>
        </p:txBody>
      </p:sp>
    </p:spTree>
    <p:extLst>
      <p:ext uri="{BB962C8B-B14F-4D97-AF65-F5344CB8AC3E}">
        <p14:creationId xmlns:p14="http://schemas.microsoft.com/office/powerpoint/2010/main" val="2755544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with high levels of perfectionism (particularly self-oriented perfectionism and socially prescribed perfectionism) are at a greater risk of experiencing depression than </a:t>
            </a:r>
            <a:r>
              <a:rPr lang="en-US" dirty="0" err="1"/>
              <a:t>nonperfectionists</a:t>
            </a:r>
            <a:r>
              <a:rPr lang="en-US" dirty="0"/>
              <a:t>, especially during periods of stress (for example, at school, work, and in their relationships) and after experiencing failure (Hewitt and Flett 1990; 1993). </a:t>
            </a:r>
          </a:p>
          <a:p>
            <a:r>
              <a:rPr lang="en-US" dirty="0">
                <a:hlinkClick r:id="rId3"/>
              </a:rPr>
              <a:t>https://bakadesuyo.com/2018/07/perfectionism/</a:t>
            </a:r>
            <a:endParaRPr lang="en-US" dirty="0">
              <a:cs typeface="Calibri"/>
            </a:endParaRPr>
          </a:p>
          <a:p>
            <a:r>
              <a:rPr lang="en-US" dirty="0"/>
              <a:t>Eat that frog</a:t>
            </a:r>
          </a:p>
        </p:txBody>
      </p:sp>
      <p:sp>
        <p:nvSpPr>
          <p:cNvPr id="4" name="Slide Number Placeholder 3"/>
          <p:cNvSpPr>
            <a:spLocks noGrp="1"/>
          </p:cNvSpPr>
          <p:nvPr>
            <p:ph type="sldNum" sz="quarter" idx="5"/>
          </p:nvPr>
        </p:nvSpPr>
        <p:spPr/>
        <p:txBody>
          <a:bodyPr/>
          <a:lstStyle/>
          <a:p>
            <a:fld id="{660EA24C-44F9-47B6-91F0-0515F2606612}" type="slidenum">
              <a:rPr lang="en-US" smtClean="0"/>
              <a:t>9</a:t>
            </a:fld>
            <a:endParaRPr lang="en-US"/>
          </a:p>
        </p:txBody>
      </p:sp>
    </p:spTree>
    <p:extLst>
      <p:ext uri="{BB962C8B-B14F-4D97-AF65-F5344CB8AC3E}">
        <p14:creationId xmlns:p14="http://schemas.microsoft.com/office/powerpoint/2010/main" val="1861960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Time block/ </a:t>
            </a:r>
            <a:r>
              <a:rPr lang="en-US" dirty="0" err="1">
                <a:cs typeface="Calibri"/>
              </a:rPr>
              <a:t>Promodo</a:t>
            </a:r>
          </a:p>
          <a:p>
            <a:r>
              <a:rPr lang="en-US" dirty="0"/>
              <a:t>Multitasking seems like a great way to get a lot done at once, but research has shown that our brains are not nearly as good at handling multiple tasks as we like to think they are. In fact, some research suggests that multitasking can actually hamper your productivity by reducing your comprehension, attention, and overall performance.</a:t>
            </a:r>
            <a:endParaRPr lang="en-US" dirty="0">
              <a:cs typeface="Calibri"/>
            </a:endParaRPr>
          </a:p>
          <a:p>
            <a:r>
              <a:rPr lang="en-US" dirty="0">
                <a:hlinkClick r:id="rId3"/>
              </a:rPr>
              <a:t>https://www.verywellmind.com/multitasking-2795003</a:t>
            </a:r>
            <a:endParaRPr lang="en-US" dirty="0">
              <a:cs typeface="Calibri" panose="020F0502020204030204"/>
              <a:hlinkClick r:id="rId3"/>
            </a:endParaRPr>
          </a:p>
          <a:p>
            <a:r>
              <a:rPr lang="en-US" dirty="0"/>
              <a:t>Changing our focus also keeps us from relying on automatic behaviors to finish tasks quickly. When we're focused on a single task that we've done before, we can work on "autopilot," which frees up mental resources. Switching back and forth bypasses this process, and we tend to work more slowly as a result.2</a:t>
            </a:r>
            <a:endParaRPr lang="en-US" dirty="0">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10</a:t>
            </a:fld>
            <a:endParaRPr lang="en-US"/>
          </a:p>
        </p:txBody>
      </p:sp>
    </p:spTree>
    <p:extLst>
      <p:ext uri="{BB962C8B-B14F-4D97-AF65-F5344CB8AC3E}">
        <p14:creationId xmlns:p14="http://schemas.microsoft.com/office/powerpoint/2010/main" val="260061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let go of to stop overcommitting:</a:t>
            </a:r>
          </a:p>
          <a:p>
            <a:r>
              <a:rPr lang="en-US" dirty="0"/>
              <a:t>Thinking that other people need you more than you need yourself</a:t>
            </a:r>
            <a:endParaRPr lang="en-US" dirty="0">
              <a:cs typeface="Calibri"/>
            </a:endParaRPr>
          </a:p>
          <a:p>
            <a:r>
              <a:rPr lang="en-US" dirty="0"/>
              <a:t>Saying yes to tons of social obligations to be nice</a:t>
            </a:r>
            <a:endParaRPr lang="en-US" dirty="0">
              <a:cs typeface="Calibri"/>
            </a:endParaRPr>
          </a:p>
          <a:p>
            <a:r>
              <a:rPr lang="en-US" dirty="0"/>
              <a:t>Being busy to avoid yourself</a:t>
            </a:r>
            <a:endParaRPr lang="en-US" dirty="0">
              <a:cs typeface="Calibri"/>
            </a:endParaRPr>
          </a:p>
          <a:p>
            <a:r>
              <a:rPr lang="en-US" dirty="0"/>
              <a:t>Mindless screen time</a:t>
            </a:r>
            <a:endParaRPr lang="en-US" dirty="0">
              <a:cs typeface="Calibri"/>
            </a:endParaRPr>
          </a:p>
          <a:p>
            <a:r>
              <a:rPr lang="en-US" dirty="0"/>
              <a:t>Comparing, comparing, comparing (this will always cause suffering)</a:t>
            </a:r>
            <a:endParaRPr lang="en-US" dirty="0">
              <a:cs typeface="Calibri"/>
            </a:endParaRPr>
          </a:p>
          <a:p>
            <a:r>
              <a:rPr lang="en-US" dirty="0"/>
              <a:t>Shaming yourself for setbacks</a:t>
            </a:r>
            <a:endParaRPr lang="en-US" dirty="0">
              <a:cs typeface="Calibri"/>
            </a:endParaRPr>
          </a:p>
          <a:p>
            <a:r>
              <a:rPr lang="en-US" dirty="0"/>
              <a:t>Any reason you think of for why you are not made to do whatever it is your heart is calling you to do</a:t>
            </a:r>
            <a:endParaRPr lang="en-US" dirty="0">
              <a:cs typeface="Calibri"/>
            </a:endParaRPr>
          </a:p>
          <a:p>
            <a:r>
              <a:rPr lang="en-US" dirty="0"/>
              <a:t>Detractors and doubters (they have their own clubs anyway)</a:t>
            </a:r>
            <a:endParaRPr lang="en-US" dirty="0">
              <a:cs typeface="Calibri"/>
            </a:endParaRPr>
          </a:p>
          <a:p>
            <a:r>
              <a:rPr lang="en-US" dirty="0"/>
              <a:t>Discipline comes from the joy of being yoked to something that is both of yourself and beyond yourself. Once we realize that the common denominator of this equation is ourselves, we can see that we come first. Our core needs are never even an arm’s length away, and they need primary focus. Once that is handled, we can incubate originality. When we give ourselves first what we truly need, we can honor our innate gifts. We can tap into intrinsic motivation and see our plans through.</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60EA24C-44F9-47B6-91F0-0515F2606612}" type="slidenum">
              <a:rPr lang="en-US" smtClean="0"/>
              <a:t>11</a:t>
            </a:fld>
            <a:endParaRPr lang="en-US"/>
          </a:p>
        </p:txBody>
      </p:sp>
    </p:spTree>
    <p:extLst>
      <p:ext uri="{BB962C8B-B14F-4D97-AF65-F5344CB8AC3E}">
        <p14:creationId xmlns:p14="http://schemas.microsoft.com/office/powerpoint/2010/main" val="963714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688C1C-9E0C-491A-BAC5-B94D0FB7A90D}"/>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2022 TIME Consulting Co., Ltd., Strictly Confidential </a:t>
            </a:r>
            <a:endParaRPr lang="en-US" sz="900" dirty="0">
              <a:solidFill>
                <a:schemeClr val="bg1">
                  <a:lumMod val="65000"/>
                </a:schemeClr>
              </a:solidFill>
              <a:latin typeface="+mn-lt"/>
            </a:endParaRPr>
          </a:p>
        </p:txBody>
      </p:sp>
      <p:pic>
        <p:nvPicPr>
          <p:cNvPr id="4" name="Graphic 3">
            <a:extLst>
              <a:ext uri="{FF2B5EF4-FFF2-40B4-BE49-F238E27FC236}">
                <a16:creationId xmlns:a16="http://schemas.microsoft.com/office/drawing/2014/main" id="{1687597E-C079-4AF7-84E2-ADE384EC16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153091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D7FE6D5-315A-453A-9418-DC2502628851}"/>
              </a:ext>
            </a:extLst>
          </p:cNvPr>
          <p:cNvSpPr>
            <a:spLocks noGrp="1"/>
          </p:cNvSpPr>
          <p:nvPr>
            <p:ph type="pic" sz="quarter" idx="41" hasCustomPrompt="1"/>
          </p:nvPr>
        </p:nvSpPr>
        <p:spPr>
          <a:xfrm>
            <a:off x="5339723"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1462347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C464-3F3D-4542-A967-C7E73511E8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AFF4F-7515-4DE7-B525-9B6F1CC4D1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EDC7DA-F0F6-4F17-BF95-A6D39B0B3D20}"/>
              </a:ext>
            </a:extLst>
          </p:cNvPr>
          <p:cNvSpPr>
            <a:spLocks noGrp="1"/>
          </p:cNvSpPr>
          <p:nvPr>
            <p:ph type="dt" sz="half" idx="10"/>
          </p:nvPr>
        </p:nvSpPr>
        <p:spPr/>
        <p:txBody>
          <a:bodyPr/>
          <a:lstStyle/>
          <a:p>
            <a:fld id="{B06F3C0E-84F4-4F56-8ED0-939438936F52}" type="datetimeFigureOut">
              <a:rPr lang="en-US" smtClean="0"/>
              <a:t>7/4/2022</a:t>
            </a:fld>
            <a:endParaRPr lang="en-US"/>
          </a:p>
        </p:txBody>
      </p:sp>
      <p:sp>
        <p:nvSpPr>
          <p:cNvPr id="5" name="Footer Placeholder 4">
            <a:extLst>
              <a:ext uri="{FF2B5EF4-FFF2-40B4-BE49-F238E27FC236}">
                <a16:creationId xmlns:a16="http://schemas.microsoft.com/office/drawing/2014/main" id="{2E96B672-BBA5-495A-AF0A-BDC930B30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60354-0BB1-47E2-BBB0-8244F50E9E90}"/>
              </a:ext>
            </a:extLst>
          </p:cNvPr>
          <p:cNvSpPr>
            <a:spLocks noGrp="1"/>
          </p:cNvSpPr>
          <p:nvPr>
            <p:ph type="sldNum" sz="quarter" idx="12"/>
          </p:nvPr>
        </p:nvSpPr>
        <p:spPr/>
        <p:txBody>
          <a:bodyPr/>
          <a:lstStyle/>
          <a:p>
            <a:fld id="{6D0B45B5-AB41-4290-A308-F51B4333C06F}" type="slidenum">
              <a:rPr lang="en-US" smtClean="0"/>
              <a:t>‹#›</a:t>
            </a:fld>
            <a:endParaRPr lang="en-US"/>
          </a:p>
        </p:txBody>
      </p:sp>
    </p:spTree>
    <p:extLst>
      <p:ext uri="{BB962C8B-B14F-4D97-AF65-F5344CB8AC3E}">
        <p14:creationId xmlns:p14="http://schemas.microsoft.com/office/powerpoint/2010/main" val="1901009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A2AF107-4134-4BBE-8F2E-793F5AD877FA}"/>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800" b="1">
                <a:solidFill>
                  <a:schemeClr val="accent1"/>
                </a:solidFill>
                <a:latin typeface="TH SarabunPSK" panose="020B0500040200020003" pitchFamily="34" charset="-34"/>
                <a:cs typeface="TH SarabunPSK" panose="020B0500040200020003" pitchFamily="34" charset="-34"/>
              </a:defRPr>
            </a:lvl1pPr>
          </a:lstStyle>
          <a:p>
            <a:r>
              <a:rPr lang="en-US"/>
              <a:t>Click to edit Master title style</a:t>
            </a:r>
          </a:p>
        </p:txBody>
      </p:sp>
      <p:sp>
        <p:nvSpPr>
          <p:cNvPr id="6" name="Rectangle 5">
            <a:extLst>
              <a:ext uri="{FF2B5EF4-FFF2-40B4-BE49-F238E27FC236}">
                <a16:creationId xmlns:a16="http://schemas.microsoft.com/office/drawing/2014/main" id="{F18F1AA8-40B0-4909-8D47-7C88E2E18C09}"/>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36554B45-1B74-463A-ABC4-471C359524EF}"/>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2022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F2CEE50A-31BF-4507-9EB8-12A90B5897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pic>
        <p:nvPicPr>
          <p:cNvPr id="1026" name="Picture 2">
            <a:extLst>
              <a:ext uri="{FF2B5EF4-FFF2-40B4-BE49-F238E27FC236}">
                <a16:creationId xmlns:a16="http://schemas.microsoft.com/office/drawing/2014/main" id="{AEF5CB71-D968-4FBB-8844-0447DDD60AD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38749" y="6459147"/>
            <a:ext cx="1218139" cy="30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71813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19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DEE9D87-F212-47CA-8A8C-D26D16E2C92B}"/>
              </a:ext>
            </a:extLst>
          </p:cNvPr>
          <p:cNvSpPr>
            <a:spLocks noGrp="1"/>
          </p:cNvSpPr>
          <p:nvPr>
            <p:ph type="pic" idx="14" hasCustomPrompt="1"/>
          </p:nvPr>
        </p:nvSpPr>
        <p:spPr>
          <a:xfrm>
            <a:off x="6936000" y="0"/>
            <a:ext cx="5256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And Send To Back</a:t>
            </a:r>
            <a:endParaRPr lang="ko-KR" altLang="en-US"/>
          </a:p>
        </p:txBody>
      </p:sp>
      <p:sp>
        <p:nvSpPr>
          <p:cNvPr id="3" name="Picture Placeholder 2">
            <a:extLst>
              <a:ext uri="{FF2B5EF4-FFF2-40B4-BE49-F238E27FC236}">
                <a16:creationId xmlns:a16="http://schemas.microsoft.com/office/drawing/2014/main" id="{47EB8A2F-B113-423E-8438-046095768671}"/>
              </a:ext>
            </a:extLst>
          </p:cNvPr>
          <p:cNvSpPr>
            <a:spLocks noGrp="1"/>
          </p:cNvSpPr>
          <p:nvPr>
            <p:ph type="pic" idx="15" hasCustomPrompt="1"/>
          </p:nvPr>
        </p:nvSpPr>
        <p:spPr>
          <a:xfrm>
            <a:off x="-1" y="2043000"/>
            <a:ext cx="5255999" cy="277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661331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1755B-EBE9-463E-B026-7CCFB8A07967}"/>
              </a:ext>
            </a:extLst>
          </p:cNvPr>
          <p:cNvSpPr>
            <a:spLocks noGrp="1"/>
          </p:cNvSpPr>
          <p:nvPr>
            <p:ph type="pic" sz="quarter" idx="10"/>
          </p:nvPr>
        </p:nvSpPr>
        <p:spPr>
          <a:xfrm>
            <a:off x="955675" y="1404938"/>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9" name="Picture Placeholder 2">
            <a:extLst>
              <a:ext uri="{FF2B5EF4-FFF2-40B4-BE49-F238E27FC236}">
                <a16:creationId xmlns:a16="http://schemas.microsoft.com/office/drawing/2014/main" id="{F3DB46A3-4D62-4322-B9D7-9290DA7ED4BE}"/>
              </a:ext>
            </a:extLst>
          </p:cNvPr>
          <p:cNvSpPr>
            <a:spLocks noGrp="1"/>
          </p:cNvSpPr>
          <p:nvPr>
            <p:ph type="pic" sz="quarter" idx="11"/>
          </p:nvPr>
        </p:nvSpPr>
        <p:spPr>
          <a:xfrm>
            <a:off x="3742093" y="1404697"/>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0" name="Picture Placeholder 2">
            <a:extLst>
              <a:ext uri="{FF2B5EF4-FFF2-40B4-BE49-F238E27FC236}">
                <a16:creationId xmlns:a16="http://schemas.microsoft.com/office/drawing/2014/main" id="{921F38CA-67C4-420E-B1DB-2FFE640E548A}"/>
              </a:ext>
            </a:extLst>
          </p:cNvPr>
          <p:cNvSpPr>
            <a:spLocks noGrp="1"/>
          </p:cNvSpPr>
          <p:nvPr>
            <p:ph type="pic" sz="quarter" idx="12"/>
          </p:nvPr>
        </p:nvSpPr>
        <p:spPr>
          <a:xfrm>
            <a:off x="955675" y="3972992"/>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2" name="Picture Placeholder 2">
            <a:extLst>
              <a:ext uri="{FF2B5EF4-FFF2-40B4-BE49-F238E27FC236}">
                <a16:creationId xmlns:a16="http://schemas.microsoft.com/office/drawing/2014/main" id="{9C041C2E-0254-4B0E-BE6B-368CA2FFA518}"/>
              </a:ext>
            </a:extLst>
          </p:cNvPr>
          <p:cNvSpPr>
            <a:spLocks noGrp="1"/>
          </p:cNvSpPr>
          <p:nvPr>
            <p:ph type="pic" sz="quarter" idx="13"/>
          </p:nvPr>
        </p:nvSpPr>
        <p:spPr>
          <a:xfrm>
            <a:off x="3742093" y="3932405"/>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3" name="Title 1">
            <a:extLst>
              <a:ext uri="{FF2B5EF4-FFF2-40B4-BE49-F238E27FC236}">
                <a16:creationId xmlns:a16="http://schemas.microsoft.com/office/drawing/2014/main" id="{FF03A268-0036-4EC7-BD42-5B7A8BB10038}"/>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4" name="Rectangle 13">
            <a:extLst>
              <a:ext uri="{FF2B5EF4-FFF2-40B4-BE49-F238E27FC236}">
                <a16:creationId xmlns:a16="http://schemas.microsoft.com/office/drawing/2014/main" id="{30B3F4FB-FADE-4AAC-B262-CC5658D50697}"/>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63092040-4E68-421D-81D0-056AA853BDCE}"/>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2022 TIME Consulting Co., Ltd., Strictly Confidential </a:t>
            </a:r>
            <a:endParaRPr lang="en-US" sz="900" dirty="0">
              <a:solidFill>
                <a:schemeClr val="bg1">
                  <a:lumMod val="65000"/>
                </a:schemeClr>
              </a:solidFill>
              <a:latin typeface="+mn-lt"/>
            </a:endParaRPr>
          </a:p>
        </p:txBody>
      </p:sp>
      <p:pic>
        <p:nvPicPr>
          <p:cNvPr id="15" name="Graphic 14">
            <a:extLst>
              <a:ext uri="{FF2B5EF4-FFF2-40B4-BE49-F238E27FC236}">
                <a16:creationId xmlns:a16="http://schemas.microsoft.com/office/drawing/2014/main" id="{09C4E683-BCAC-4E6A-8CD7-08C78691BA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4919271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1755B-EBE9-463E-B026-7CCFB8A07967}"/>
              </a:ext>
            </a:extLst>
          </p:cNvPr>
          <p:cNvSpPr>
            <a:spLocks noGrp="1"/>
          </p:cNvSpPr>
          <p:nvPr>
            <p:ph type="pic" sz="quarter" idx="10"/>
          </p:nvPr>
        </p:nvSpPr>
        <p:spPr>
          <a:xfrm>
            <a:off x="955675" y="1404938"/>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9" name="Picture Placeholder 2">
            <a:extLst>
              <a:ext uri="{FF2B5EF4-FFF2-40B4-BE49-F238E27FC236}">
                <a16:creationId xmlns:a16="http://schemas.microsoft.com/office/drawing/2014/main" id="{F3DB46A3-4D62-4322-B9D7-9290DA7ED4BE}"/>
              </a:ext>
            </a:extLst>
          </p:cNvPr>
          <p:cNvSpPr>
            <a:spLocks noGrp="1"/>
          </p:cNvSpPr>
          <p:nvPr>
            <p:ph type="pic" sz="quarter" idx="11"/>
          </p:nvPr>
        </p:nvSpPr>
        <p:spPr>
          <a:xfrm>
            <a:off x="3742093" y="1404697"/>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0" name="Title 1">
            <a:extLst>
              <a:ext uri="{FF2B5EF4-FFF2-40B4-BE49-F238E27FC236}">
                <a16:creationId xmlns:a16="http://schemas.microsoft.com/office/drawing/2014/main" id="{DAA390AB-D434-4876-A675-E9E76C712DD6}"/>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12" name="Rectangle 11">
            <a:extLst>
              <a:ext uri="{FF2B5EF4-FFF2-40B4-BE49-F238E27FC236}">
                <a16:creationId xmlns:a16="http://schemas.microsoft.com/office/drawing/2014/main" id="{A372598B-7B4C-41DA-9AEB-82AD1CF09311}"/>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2FE8A609-647D-43AC-B225-B8BDE2A6032B}"/>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a:solidFill>
                  <a:schemeClr val="bg1">
                    <a:lumMod val="65000"/>
                  </a:schemeClr>
                </a:solidFill>
              </a:rPr>
              <a:t>Copyright © 2021 TIME Consulting Co., Ltd., Strictly Confidential </a:t>
            </a:r>
            <a:endParaRPr lang="en-US" sz="900">
              <a:solidFill>
                <a:schemeClr val="bg1">
                  <a:lumMod val="65000"/>
                </a:schemeClr>
              </a:solidFill>
              <a:latin typeface="+mn-lt"/>
            </a:endParaRPr>
          </a:p>
        </p:txBody>
      </p:sp>
      <p:pic>
        <p:nvPicPr>
          <p:cNvPr id="7" name="Graphic 6">
            <a:extLst>
              <a:ext uri="{FF2B5EF4-FFF2-40B4-BE49-F238E27FC236}">
                <a16:creationId xmlns:a16="http://schemas.microsoft.com/office/drawing/2014/main" id="{D4A02211-CAC8-4455-9B56-58DE292663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4250463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ME_Cover Layou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2C7BDF-FD24-4406-9403-149A2AB264C6}"/>
              </a:ext>
            </a:extLst>
          </p:cNvPr>
          <p:cNvSpPr>
            <a:spLocks noGrp="1"/>
          </p:cNvSpPr>
          <p:nvPr>
            <p:ph type="ctrTitle"/>
          </p:nvPr>
        </p:nvSpPr>
        <p:spPr>
          <a:xfrm>
            <a:off x="3162298" y="1713911"/>
            <a:ext cx="8334375" cy="1411876"/>
          </a:xfrm>
          <a:effectLst>
            <a:outerShdw blurRad="50800" dist="38100" dir="2700000" algn="tl" rotWithShape="0">
              <a:prstClr val="black">
                <a:alpha val="40000"/>
              </a:prstClr>
            </a:outerShdw>
          </a:effectLst>
        </p:spPr>
        <p:txBody>
          <a:bodyPr lIns="0" tIns="0" rIns="0" bIns="0" anchor="b">
            <a:normAutofit/>
          </a:bodyPr>
          <a:lstStyle>
            <a:lvl1pPr algn="l">
              <a:defRPr sz="3200">
                <a:solidFill>
                  <a:schemeClr val="bg1"/>
                </a:solidFill>
                <a:latin typeface="Arial" panose="020B0604020202020204" pitchFamily="34" charset="0"/>
              </a:defRPr>
            </a:lvl1pPr>
          </a:lstStyle>
          <a:p>
            <a:r>
              <a:rPr lang="en-US"/>
              <a:t>Click to edit Master title style</a:t>
            </a:r>
          </a:p>
        </p:txBody>
      </p:sp>
      <p:sp>
        <p:nvSpPr>
          <p:cNvPr id="7" name="Subtitle 2">
            <a:extLst>
              <a:ext uri="{FF2B5EF4-FFF2-40B4-BE49-F238E27FC236}">
                <a16:creationId xmlns:a16="http://schemas.microsoft.com/office/drawing/2014/main" id="{1D8286AD-A9FB-4FF7-B52D-196825ADA01E}"/>
              </a:ext>
            </a:extLst>
          </p:cNvPr>
          <p:cNvSpPr>
            <a:spLocks noGrp="1"/>
          </p:cNvSpPr>
          <p:nvPr>
            <p:ph type="subTitle" idx="1"/>
          </p:nvPr>
        </p:nvSpPr>
        <p:spPr>
          <a:xfrm>
            <a:off x="3162298" y="3732214"/>
            <a:ext cx="8334375" cy="652462"/>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Box 3">
            <a:extLst>
              <a:ext uri="{FF2B5EF4-FFF2-40B4-BE49-F238E27FC236}">
                <a16:creationId xmlns:a16="http://schemas.microsoft.com/office/drawing/2014/main" id="{090F3D74-D91B-450B-AA7B-6314B0D71EBD}"/>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a:solidFill>
                  <a:schemeClr val="bg1">
                    <a:lumMod val="65000"/>
                  </a:schemeClr>
                </a:solidFill>
              </a:rPr>
              <a:t>Copyright © 2021 TIME Consulting Co., Ltd., Strictly Confidential </a:t>
            </a:r>
            <a:endParaRPr lang="en-US" sz="900">
              <a:solidFill>
                <a:schemeClr val="bg1">
                  <a:lumMod val="65000"/>
                </a:schemeClr>
              </a:solidFill>
              <a:latin typeface="+mn-lt"/>
            </a:endParaRPr>
          </a:p>
        </p:txBody>
      </p:sp>
      <p:pic>
        <p:nvPicPr>
          <p:cNvPr id="5" name="Graphic 4">
            <a:extLst>
              <a:ext uri="{FF2B5EF4-FFF2-40B4-BE49-F238E27FC236}">
                <a16:creationId xmlns:a16="http://schemas.microsoft.com/office/drawing/2014/main" id="{355F4D02-83B3-4CF1-8C10-512AEE43EA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910359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ME_Title and Content">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14F22FEF-0E2F-48B4-9C9A-F3D786374EF5}"/>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03870805-F264-4014-89E0-FC5D2FD10BD6}"/>
              </a:ext>
            </a:extLst>
          </p:cNvPr>
          <p:cNvSpPr txBox="1"/>
          <p:nvPr userDrawn="1"/>
        </p:nvSpPr>
        <p:spPr>
          <a:xfrm rot="16200000">
            <a:off x="10385413" y="4506994"/>
            <a:ext cx="3219151" cy="230832"/>
          </a:xfrm>
          <a:prstGeom prst="rect">
            <a:avLst/>
          </a:prstGeom>
          <a:noFill/>
        </p:spPr>
        <p:txBody>
          <a:bodyPr wrap="none" rtlCol="0">
            <a:spAutoFit/>
          </a:bodyPr>
          <a:lstStyle/>
          <a:p>
            <a:r>
              <a:rPr lang="en-US" sz="900">
                <a:solidFill>
                  <a:schemeClr val="bg1">
                    <a:lumMod val="65000"/>
                  </a:schemeClr>
                </a:solidFill>
              </a:rPr>
              <a:t>Copyright © 2020 TIME Consulting Co., Ltd., Strictly Confidential </a:t>
            </a:r>
            <a:endParaRPr lang="en-US" sz="900">
              <a:solidFill>
                <a:schemeClr val="bg1">
                  <a:lumMod val="65000"/>
                </a:schemeClr>
              </a:solidFill>
              <a:latin typeface="+mn-lt"/>
            </a:endParaRPr>
          </a:p>
        </p:txBody>
      </p:sp>
      <p:sp>
        <p:nvSpPr>
          <p:cNvPr id="8" name="Title 1">
            <a:extLst>
              <a:ext uri="{FF2B5EF4-FFF2-40B4-BE49-F238E27FC236}">
                <a16:creationId xmlns:a16="http://schemas.microsoft.com/office/drawing/2014/main" id="{6A00F674-7D3A-4972-8A15-D48B2A1C1BAF}"/>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800" b="1">
                <a:solidFill>
                  <a:schemeClr val="accent1"/>
                </a:solidFill>
                <a:latin typeface="TH SarabunPSK" panose="020B0500040200020003" pitchFamily="34" charset="-34"/>
                <a:cs typeface="TH SarabunPSK" panose="020B0500040200020003" pitchFamily="34" charset="-34"/>
              </a:defRPr>
            </a:lvl1pPr>
          </a:lstStyle>
          <a:p>
            <a:r>
              <a:rPr lang="en-US"/>
              <a:t>Click to edit Master title style</a:t>
            </a:r>
          </a:p>
        </p:txBody>
      </p:sp>
      <p:sp>
        <p:nvSpPr>
          <p:cNvPr id="6" name="Rectangle 5">
            <a:extLst>
              <a:ext uri="{FF2B5EF4-FFF2-40B4-BE49-F238E27FC236}">
                <a16:creationId xmlns:a16="http://schemas.microsoft.com/office/drawing/2014/main" id="{0EA27278-9FBB-4583-A265-575659DA74AC}"/>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1" name="Picture 2">
            <a:extLst>
              <a:ext uri="{FF2B5EF4-FFF2-40B4-BE49-F238E27FC236}">
                <a16:creationId xmlns:a16="http://schemas.microsoft.com/office/drawing/2014/main" id="{F789B025-431E-4355-96D3-D756EF5624B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3541"/>
          <a:stretch/>
        </p:blipFill>
        <p:spPr bwMode="auto">
          <a:xfrm>
            <a:off x="1100728" y="6369066"/>
            <a:ext cx="393871" cy="4140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AA895CE-A9FB-4966-82DA-01E7612EC905}"/>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a:solidFill>
                  <a:schemeClr val="bg1">
                    <a:lumMod val="65000"/>
                  </a:schemeClr>
                </a:solidFill>
              </a:rPr>
              <a:t>Copyright © 2021 TIME Consulting Co., Ltd., Strictly Confidential </a:t>
            </a:r>
            <a:endParaRPr lang="en-US" sz="900">
              <a:solidFill>
                <a:schemeClr val="bg1">
                  <a:lumMod val="65000"/>
                </a:schemeClr>
              </a:solidFill>
              <a:latin typeface="+mn-lt"/>
            </a:endParaRPr>
          </a:p>
        </p:txBody>
      </p:sp>
      <p:pic>
        <p:nvPicPr>
          <p:cNvPr id="13" name="Graphic 12">
            <a:extLst>
              <a:ext uri="{FF2B5EF4-FFF2-40B4-BE49-F238E27FC236}">
                <a16:creationId xmlns:a16="http://schemas.microsoft.com/office/drawing/2014/main" id="{6BEC1A39-CF9E-41E5-A57F-8F4937DDC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1278114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5" orient="horz" pos="4020">
          <p15:clr>
            <a:srgbClr val="FBAE40"/>
          </p15:clr>
        </p15:guide>
        <p15:guide id="6" orient="horz" pos="6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ME_Cover Layou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2C7BDF-FD24-4406-9403-149A2AB264C6}"/>
              </a:ext>
            </a:extLst>
          </p:cNvPr>
          <p:cNvSpPr>
            <a:spLocks noGrp="1"/>
          </p:cNvSpPr>
          <p:nvPr>
            <p:ph type="ctrTitle"/>
          </p:nvPr>
        </p:nvSpPr>
        <p:spPr>
          <a:xfrm>
            <a:off x="3162298" y="1713911"/>
            <a:ext cx="8334375" cy="1411876"/>
          </a:xfrm>
          <a:effectLst>
            <a:outerShdw blurRad="50800" dist="38100" dir="2700000" algn="tl" rotWithShape="0">
              <a:prstClr val="black">
                <a:alpha val="40000"/>
              </a:prstClr>
            </a:outerShdw>
          </a:effectLst>
        </p:spPr>
        <p:txBody>
          <a:bodyPr lIns="0" tIns="0" rIns="0" bIns="0" anchor="b">
            <a:normAutofit/>
          </a:bodyPr>
          <a:lstStyle>
            <a:lvl1pPr algn="l">
              <a:defRPr sz="3200">
                <a:solidFill>
                  <a:schemeClr val="bg1"/>
                </a:solidFill>
                <a:latin typeface="Arial" panose="020B0604020202020204" pitchFamily="34" charset="0"/>
              </a:defRPr>
            </a:lvl1pPr>
          </a:lstStyle>
          <a:p>
            <a:r>
              <a:rPr lang="en-US"/>
              <a:t>Click to edit Master title style</a:t>
            </a:r>
          </a:p>
        </p:txBody>
      </p:sp>
      <p:sp>
        <p:nvSpPr>
          <p:cNvPr id="7" name="Subtitle 2">
            <a:extLst>
              <a:ext uri="{FF2B5EF4-FFF2-40B4-BE49-F238E27FC236}">
                <a16:creationId xmlns:a16="http://schemas.microsoft.com/office/drawing/2014/main" id="{1D8286AD-A9FB-4FF7-B52D-196825ADA01E}"/>
              </a:ext>
            </a:extLst>
          </p:cNvPr>
          <p:cNvSpPr>
            <a:spLocks noGrp="1"/>
          </p:cNvSpPr>
          <p:nvPr>
            <p:ph type="subTitle" idx="1"/>
          </p:nvPr>
        </p:nvSpPr>
        <p:spPr>
          <a:xfrm>
            <a:off x="3162298" y="3732214"/>
            <a:ext cx="8334375" cy="652462"/>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Box 3">
            <a:extLst>
              <a:ext uri="{FF2B5EF4-FFF2-40B4-BE49-F238E27FC236}">
                <a16:creationId xmlns:a16="http://schemas.microsoft.com/office/drawing/2014/main" id="{B69B62BF-E5DD-4793-A4DC-C37228770935}"/>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a:solidFill>
                  <a:schemeClr val="bg1">
                    <a:lumMod val="65000"/>
                  </a:schemeClr>
                </a:solidFill>
              </a:rPr>
              <a:t>Copyright © 2021 TIME Consulting Co., Ltd., Strictly Confidential </a:t>
            </a:r>
            <a:endParaRPr lang="en-US" sz="900">
              <a:solidFill>
                <a:schemeClr val="bg1">
                  <a:lumMod val="65000"/>
                </a:schemeClr>
              </a:solidFill>
              <a:latin typeface="+mn-lt"/>
            </a:endParaRPr>
          </a:p>
        </p:txBody>
      </p:sp>
      <p:pic>
        <p:nvPicPr>
          <p:cNvPr id="5" name="Graphic 4">
            <a:extLst>
              <a:ext uri="{FF2B5EF4-FFF2-40B4-BE49-F238E27FC236}">
                <a16:creationId xmlns:a16="http://schemas.microsoft.com/office/drawing/2014/main" id="{E911E209-3454-4577-A831-4CB87039FF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339049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ME_Cover Layou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33CE25-C8A2-406F-A9C2-33BCAD010944}"/>
              </a:ext>
            </a:extLst>
          </p:cNvPr>
          <p:cNvSpPr>
            <a:spLocks noGrp="1"/>
          </p:cNvSpPr>
          <p:nvPr>
            <p:ph type="ctrTitle"/>
          </p:nvPr>
        </p:nvSpPr>
        <p:spPr>
          <a:xfrm>
            <a:off x="429580" y="2343104"/>
            <a:ext cx="3419955" cy="1333520"/>
          </a:xfrm>
          <a:effectLst/>
        </p:spPr>
        <p:txBody>
          <a:bodyPr lIns="0" tIns="0" rIns="0" bIns="0" anchor="t">
            <a:normAutofit/>
          </a:bodyPr>
          <a:lstStyle>
            <a:lvl1pPr algn="l">
              <a:defRPr sz="3200">
                <a:solidFill>
                  <a:schemeClr val="bg1"/>
                </a:solidFill>
                <a:latin typeface="Arial" panose="020B0604020202020204" pitchFamily="34" charset="0"/>
              </a:defRPr>
            </a:lvl1pPr>
          </a:lstStyle>
          <a:p>
            <a:r>
              <a:rPr lang="en-US"/>
              <a:t>Click to edit Master title style</a:t>
            </a:r>
          </a:p>
        </p:txBody>
      </p:sp>
      <p:sp>
        <p:nvSpPr>
          <p:cNvPr id="4" name="Subtitle 2">
            <a:extLst>
              <a:ext uri="{FF2B5EF4-FFF2-40B4-BE49-F238E27FC236}">
                <a16:creationId xmlns:a16="http://schemas.microsoft.com/office/drawing/2014/main" id="{266EF6E0-79E6-43F9-AC81-4A065C583543}"/>
              </a:ext>
            </a:extLst>
          </p:cNvPr>
          <p:cNvSpPr>
            <a:spLocks noGrp="1"/>
          </p:cNvSpPr>
          <p:nvPr>
            <p:ph type="subTitle" idx="1"/>
          </p:nvPr>
        </p:nvSpPr>
        <p:spPr>
          <a:xfrm>
            <a:off x="429580" y="4326181"/>
            <a:ext cx="3419955" cy="1423263"/>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Rectangle 4">
            <a:extLst>
              <a:ext uri="{FF2B5EF4-FFF2-40B4-BE49-F238E27FC236}">
                <a16:creationId xmlns:a16="http://schemas.microsoft.com/office/drawing/2014/main" id="{2DFBEB97-5DA7-4C7F-943F-87DC01A0EF8B}"/>
              </a:ext>
            </a:extLst>
          </p:cNvPr>
          <p:cNvSpPr/>
          <p:nvPr userDrawn="1"/>
        </p:nvSpPr>
        <p:spPr>
          <a:xfrm>
            <a:off x="362905" y="3959280"/>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F49AFFC-8ACE-40E5-974D-D9A4E91F2AB0}"/>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a:solidFill>
                  <a:schemeClr val="bg1">
                    <a:lumMod val="65000"/>
                  </a:schemeClr>
                </a:solidFill>
              </a:rPr>
              <a:t>Copyright © 2021 TIME Consulting Co., Ltd., Strictly Confidential </a:t>
            </a:r>
            <a:endParaRPr lang="en-US" sz="900">
              <a:solidFill>
                <a:schemeClr val="bg1">
                  <a:lumMod val="65000"/>
                </a:schemeClr>
              </a:solidFill>
              <a:latin typeface="+mn-lt"/>
            </a:endParaRPr>
          </a:p>
        </p:txBody>
      </p:sp>
      <p:pic>
        <p:nvPicPr>
          <p:cNvPr id="7" name="Graphic 6">
            <a:extLst>
              <a:ext uri="{FF2B5EF4-FFF2-40B4-BE49-F238E27FC236}">
                <a16:creationId xmlns:a16="http://schemas.microsoft.com/office/drawing/2014/main" id="{2075CABF-C5F6-4957-9691-76D89BF188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3032031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94941-E063-4542-9CAF-3B53DB13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5E03315D-830E-4BB8-8B52-8154653224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Slide Number Placeholder 3">
            <a:extLst>
              <a:ext uri="{FF2B5EF4-FFF2-40B4-BE49-F238E27FC236}">
                <a16:creationId xmlns:a16="http://schemas.microsoft.com/office/drawing/2014/main" id="{DE7DC81F-4ED3-4B9D-A0CB-B2EB876FB8D3}"/>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4449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8"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008">
          <p15:clr>
            <a:srgbClr val="F26B43"/>
          </p15:clr>
        </p15:guide>
        <p15:guide id="4" orient="horz" pos="696">
          <p15:clr>
            <a:srgbClr val="F26B43"/>
          </p15:clr>
        </p15:guide>
        <p15:guide id="5" pos="234">
          <p15:clr>
            <a:srgbClr val="F26B43"/>
          </p15:clr>
        </p15:guide>
        <p15:guide id="6" pos="744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tmp"/></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1E50C3E-77F1-BE08-BF48-A1899AB3C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5161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pPr>
              <a:lnSpc>
                <a:spcPct val="113999"/>
              </a:lnSpc>
            </a:pPr>
            <a:r>
              <a:rPr lang="en-US" sz="2800" dirty="0">
                <a:latin typeface="TH SarabunPSK"/>
                <a:cs typeface="TH SarabunPSK"/>
              </a:rPr>
              <a:t>The Multitasker</a:t>
            </a:r>
            <a:endParaRPr lang="en-US" sz="2800" b="0" dirty="0">
              <a:latin typeface="Arial"/>
              <a:cs typeface="Arial"/>
            </a:endParaRPr>
          </a:p>
        </p:txBody>
      </p:sp>
      <p:sp>
        <p:nvSpPr>
          <p:cNvPr id="19" name="TextBox 18">
            <a:extLst>
              <a:ext uri="{FF2B5EF4-FFF2-40B4-BE49-F238E27FC236}">
                <a16:creationId xmlns:a16="http://schemas.microsoft.com/office/drawing/2014/main" id="{72B85EB8-2F13-2628-406A-6594EB22AB2B}"/>
              </a:ext>
            </a:extLst>
          </p:cNvPr>
          <p:cNvSpPr txBox="1"/>
          <p:nvPr/>
        </p:nvSpPr>
        <p:spPr>
          <a:xfrm>
            <a:off x="6652268" y="1201467"/>
            <a:ext cx="5236507" cy="4455066"/>
          </a:xfrm>
          <a:prstGeom prst="rect">
            <a:avLst/>
          </a:prstGeom>
          <a:noFill/>
        </p:spPr>
        <p:txBody>
          <a:bodyPr wrap="square" lIns="91440" tIns="45720" rIns="91440" bIns="45720" rtlCol="0" anchor="t">
            <a:spAutoFit/>
          </a:bodyPr>
          <a:lstStyle>
            <a:defPPr>
              <a:defRPr lang="en-US"/>
            </a:defPPr>
            <a:lvl1pPr marL="285750" indent="-285750">
              <a:lnSpc>
                <a:spcPct val="150000"/>
              </a:lnSpc>
              <a:buClr>
                <a:srgbClr val="243F8E"/>
              </a:buClr>
              <a:buFont typeface="Wingdings" panose="05000000000000000000" pitchFamily="2" charset="2"/>
              <a:buChar char="§"/>
              <a:defRPr>
                <a:solidFill>
                  <a:srgbClr val="243F8E"/>
                </a:solidFill>
              </a:defRPr>
            </a:lvl1pPr>
          </a:lstStyle>
          <a:p>
            <a:pPr marL="0" indent="0">
              <a:lnSpc>
                <a:spcPct val="200000"/>
              </a:lnSpc>
              <a:buNone/>
            </a:pPr>
            <a:r>
              <a:rPr lang="en-US" b="1" dirty="0">
                <a:latin typeface="TH SarabunPSK"/>
                <a:cs typeface="TH SarabunPSK"/>
              </a:rPr>
              <a:t>Single-tasking.</a:t>
            </a:r>
            <a:endParaRPr lang="en-US" dirty="0"/>
          </a:p>
          <a:p>
            <a:pPr>
              <a:lnSpc>
                <a:spcPct val="200000"/>
              </a:lnSpc>
            </a:pPr>
            <a:r>
              <a:rPr lang="en-US" dirty="0">
                <a:latin typeface="TH SarabunPSK"/>
                <a:cs typeface="TH SarabunPSK"/>
              </a:rPr>
              <a:t>Give each task your full-attention and drill down on that job before moving on to something else. Set aside specific blocks of time for essential functions</a:t>
            </a:r>
          </a:p>
          <a:p>
            <a:pPr marL="0" indent="0">
              <a:lnSpc>
                <a:spcPct val="200000"/>
              </a:lnSpc>
              <a:buNone/>
            </a:pPr>
            <a:r>
              <a:rPr lang="en-US" b="1" dirty="0">
                <a:latin typeface="TH SarabunPSK"/>
                <a:cs typeface="TH SarabunPSK"/>
              </a:rPr>
              <a:t>Practice mindfulness. </a:t>
            </a:r>
          </a:p>
          <a:p>
            <a:pPr>
              <a:lnSpc>
                <a:spcPct val="200000"/>
              </a:lnSpc>
            </a:pPr>
            <a:r>
              <a:rPr lang="en-US" dirty="0">
                <a:latin typeface="TH SarabunPSK"/>
                <a:cs typeface="TH SarabunPSK"/>
              </a:rPr>
              <a:t>Adding mindfulness to your daily routine may help you notice the times when you're multitasking. Mindfulness can also improve your ability to focus and pay attention to one thing at a time.</a:t>
            </a:r>
            <a:endParaRPr lang="en-US" dirty="0"/>
          </a:p>
        </p:txBody>
      </p:sp>
      <p:grpSp>
        <p:nvGrpSpPr>
          <p:cNvPr id="2" name="Group 1">
            <a:extLst>
              <a:ext uri="{FF2B5EF4-FFF2-40B4-BE49-F238E27FC236}">
                <a16:creationId xmlns:a16="http://schemas.microsoft.com/office/drawing/2014/main" id="{85F5746D-8E17-1A4C-E00D-F7987751737C}"/>
              </a:ext>
            </a:extLst>
          </p:cNvPr>
          <p:cNvGrpSpPr/>
          <p:nvPr/>
        </p:nvGrpSpPr>
        <p:grpSpPr>
          <a:xfrm>
            <a:off x="379425" y="1273720"/>
            <a:ext cx="6008798" cy="4310561"/>
            <a:chOff x="405440" y="1303251"/>
            <a:chExt cx="6008798" cy="4310561"/>
          </a:xfrm>
        </p:grpSpPr>
        <p:sp>
          <p:nvSpPr>
            <p:cNvPr id="8" name="Rectangle 7">
              <a:extLst>
                <a:ext uri="{FF2B5EF4-FFF2-40B4-BE49-F238E27FC236}">
                  <a16:creationId xmlns:a16="http://schemas.microsoft.com/office/drawing/2014/main" id="{AEA9C08D-C7A1-6486-131A-9B30139F0390}"/>
                </a:ext>
              </a:extLst>
            </p:cNvPr>
            <p:cNvSpPr/>
            <p:nvPr/>
          </p:nvSpPr>
          <p:spPr>
            <a:xfrm>
              <a:off x="462949" y="3497240"/>
              <a:ext cx="4816414" cy="211657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9" name="Rectangle 8">
              <a:extLst>
                <a:ext uri="{FF2B5EF4-FFF2-40B4-BE49-F238E27FC236}">
                  <a16:creationId xmlns:a16="http://schemas.microsoft.com/office/drawing/2014/main" id="{CB003EFE-F72F-4FCD-9C76-2CDB41D03439}"/>
                </a:ext>
              </a:extLst>
            </p:cNvPr>
            <p:cNvSpPr/>
            <p:nvPr/>
          </p:nvSpPr>
          <p:spPr>
            <a:xfrm>
              <a:off x="462950" y="1444152"/>
              <a:ext cx="4816414" cy="1984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10" name="Arrow: Pentagon 9">
              <a:extLst>
                <a:ext uri="{FF2B5EF4-FFF2-40B4-BE49-F238E27FC236}">
                  <a16:creationId xmlns:a16="http://schemas.microsoft.com/office/drawing/2014/main" id="{391229DD-0366-4CBD-F842-5CDBEA96B836}"/>
                </a:ext>
              </a:extLst>
            </p:cNvPr>
            <p:cNvSpPr/>
            <p:nvPr/>
          </p:nvSpPr>
          <p:spPr>
            <a:xfrm>
              <a:off x="5436578" y="1440295"/>
              <a:ext cx="977660" cy="4173517"/>
            </a:xfrm>
            <a:prstGeom prst="homePlat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endParaRPr lang="en-US" dirty="0">
                <a:cs typeface="Arial"/>
              </a:endParaRPr>
            </a:p>
          </p:txBody>
        </p:sp>
        <p:sp>
          <p:nvSpPr>
            <p:cNvPr id="3" name="Rectangle 2">
              <a:extLst>
                <a:ext uri="{FF2B5EF4-FFF2-40B4-BE49-F238E27FC236}">
                  <a16:creationId xmlns:a16="http://schemas.microsoft.com/office/drawing/2014/main" id="{CD8DBDB0-4C12-B510-1FAC-35DF46C02427}"/>
                </a:ext>
              </a:extLst>
            </p:cNvPr>
            <p:cNvSpPr/>
            <p:nvPr/>
          </p:nvSpPr>
          <p:spPr>
            <a:xfrm>
              <a:off x="405441" y="1303251"/>
              <a:ext cx="4816414" cy="2033727"/>
            </a:xfrm>
            <a:prstGeom prst="rect">
              <a:avLst/>
            </a:prstGeom>
            <a:solidFill>
              <a:srgbClr val="06A2BC"/>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panose="020B0500040200020003" pitchFamily="34" charset="-34"/>
                  <a:cs typeface="TH SarabunPSK" panose="020B0500040200020003" pitchFamily="34" charset="-34"/>
                </a:rPr>
                <a:t>Character</a:t>
              </a:r>
            </a:p>
            <a:p>
              <a:pPr algn="ctr"/>
              <a:endParaRPr lang="en-US" dirty="0">
                <a:latin typeface="TH SarabunPSK" panose="020B0500040200020003" pitchFamily="34" charset="-34"/>
                <a:cs typeface="TH SarabunPSK" panose="020B0500040200020003" pitchFamily="34" charset="-34"/>
              </a:endParaRPr>
            </a:p>
            <a:p>
              <a:pPr lvl="1">
                <a:buFont typeface="Arial"/>
                <a:buChar char="•"/>
              </a:pPr>
              <a:r>
                <a:rPr lang="en-US" dirty="0">
                  <a:latin typeface="TH SarabunPSK" panose="020B0500040200020003" pitchFamily="34" charset="-34"/>
                  <a:cs typeface="TH SarabunPSK" panose="020B0500040200020003" pitchFamily="34" charset="-34"/>
                </a:rPr>
                <a:t> Juggle multiple things at once</a:t>
              </a:r>
            </a:p>
          </p:txBody>
        </p:sp>
        <p:sp>
          <p:nvSpPr>
            <p:cNvPr id="17" name="Rectangle 16">
              <a:extLst>
                <a:ext uri="{FF2B5EF4-FFF2-40B4-BE49-F238E27FC236}">
                  <a16:creationId xmlns:a16="http://schemas.microsoft.com/office/drawing/2014/main" id="{D3EF67A2-47C8-EEC9-142F-995A0241E065}"/>
                </a:ext>
              </a:extLst>
            </p:cNvPr>
            <p:cNvSpPr/>
            <p:nvPr/>
          </p:nvSpPr>
          <p:spPr>
            <a:xfrm>
              <a:off x="405440" y="3497239"/>
              <a:ext cx="4816414" cy="2032953"/>
            </a:xfrm>
            <a:prstGeom prst="rect">
              <a:avLst/>
            </a:prstGeom>
            <a:solidFill>
              <a:srgbClr val="06A2BC"/>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panose="020B0500040200020003" pitchFamily="34" charset="-34"/>
                  <a:cs typeface="TH SarabunPSK" panose="020B0500040200020003" pitchFamily="34" charset="-34"/>
                </a:rPr>
                <a:t>Problem</a:t>
              </a:r>
            </a:p>
            <a:p>
              <a:pPr algn="ctr"/>
              <a:endParaRPr lang="en-US" dirty="0">
                <a:latin typeface="TH SarabunPSK" panose="020B0500040200020003" pitchFamily="34" charset="-34"/>
                <a:cs typeface="TH SarabunPSK" panose="020B0500040200020003" pitchFamily="34" charset="-34"/>
              </a:endParaRPr>
            </a:p>
            <a:p>
              <a:pPr lvl="1">
                <a:buFont typeface="Arial"/>
                <a:buChar char="•"/>
              </a:pPr>
              <a:r>
                <a:rPr lang="en-US" dirty="0">
                  <a:latin typeface="TH SarabunPSK" panose="020B0500040200020003" pitchFamily="34" charset="-34"/>
                  <a:ea typeface="+mn-lt"/>
                  <a:cs typeface="TH SarabunPSK" panose="020B0500040200020003" pitchFamily="34" charset="-34"/>
                </a:rPr>
                <a:t> Trying to multitask leads to many incomplete tasks </a:t>
              </a:r>
            </a:p>
            <a:p>
              <a:pPr lvl="1"/>
              <a:r>
                <a:rPr lang="en-US" dirty="0">
                  <a:latin typeface="TH SarabunPSK" panose="020B0500040200020003" pitchFamily="34" charset="-34"/>
                  <a:ea typeface="+mn-lt"/>
                  <a:cs typeface="TH SarabunPSK" panose="020B0500040200020003" pitchFamily="34" charset="-34"/>
                </a:rPr>
                <a:t>   and many mistakes</a:t>
              </a:r>
            </a:p>
            <a:p>
              <a:pPr lvl="1">
                <a:buFont typeface="Arial"/>
                <a:buChar char="•"/>
              </a:pPr>
              <a:r>
                <a:rPr lang="en-US" dirty="0">
                  <a:latin typeface="TH SarabunPSK" panose="020B0500040200020003" pitchFamily="34" charset="-34"/>
                  <a:cs typeface="TH SarabunPSK" panose="020B0500040200020003" pitchFamily="34" charset="-34"/>
                </a:rPr>
                <a:t> Can cause mental blocks that can slow you down</a:t>
              </a:r>
            </a:p>
          </p:txBody>
        </p:sp>
        <p:sp>
          <p:nvSpPr>
            <p:cNvPr id="5" name="Arrow: Pentagon 4">
              <a:extLst>
                <a:ext uri="{FF2B5EF4-FFF2-40B4-BE49-F238E27FC236}">
                  <a16:creationId xmlns:a16="http://schemas.microsoft.com/office/drawing/2014/main" id="{87EFC502-BEB0-D741-34F8-3E2E79AE8C5B}"/>
                </a:ext>
              </a:extLst>
            </p:cNvPr>
            <p:cNvSpPr/>
            <p:nvPr/>
          </p:nvSpPr>
          <p:spPr>
            <a:xfrm>
              <a:off x="5362381" y="1303251"/>
              <a:ext cx="977660" cy="4226942"/>
            </a:xfrm>
            <a:prstGeom prst="homePlate">
              <a:avLst/>
            </a:prstGeom>
            <a:solidFill>
              <a:srgbClr val="06A2BC"/>
            </a:solidFill>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algn="ctr"/>
              <a:r>
                <a:rPr lang="en-US" b="1" dirty="0">
                  <a:latin typeface="TH SarabunPSK" panose="020B0500040200020003" pitchFamily="34" charset="-34"/>
                  <a:cs typeface="TH SarabunPSK" panose="020B0500040200020003" pitchFamily="34" charset="-34"/>
                </a:rPr>
                <a:t>Solution</a:t>
              </a:r>
            </a:p>
          </p:txBody>
        </p:sp>
      </p:grpSp>
    </p:spTree>
    <p:extLst>
      <p:ext uri="{BB962C8B-B14F-4D97-AF65-F5344CB8AC3E}">
        <p14:creationId xmlns:p14="http://schemas.microsoft.com/office/powerpoint/2010/main" val="302243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pPr>
              <a:lnSpc>
                <a:spcPct val="113999"/>
              </a:lnSpc>
            </a:pPr>
            <a:r>
              <a:rPr lang="en-US" sz="2800" dirty="0">
                <a:latin typeface="TH SarabunPSK"/>
                <a:cs typeface="TH SarabunPSK"/>
              </a:rPr>
              <a:t>The Over-Committer</a:t>
            </a:r>
            <a:endParaRPr lang="en-US" sz="2800" b="0" dirty="0">
              <a:latin typeface="Arial"/>
              <a:cs typeface="Arial"/>
            </a:endParaRPr>
          </a:p>
        </p:txBody>
      </p:sp>
      <p:sp>
        <p:nvSpPr>
          <p:cNvPr id="19" name="TextBox 18">
            <a:extLst>
              <a:ext uri="{FF2B5EF4-FFF2-40B4-BE49-F238E27FC236}">
                <a16:creationId xmlns:a16="http://schemas.microsoft.com/office/drawing/2014/main" id="{72B85EB8-2F13-2628-406A-6594EB22AB2B}"/>
              </a:ext>
            </a:extLst>
          </p:cNvPr>
          <p:cNvSpPr txBox="1"/>
          <p:nvPr/>
        </p:nvSpPr>
        <p:spPr>
          <a:xfrm>
            <a:off x="6585414" y="1764990"/>
            <a:ext cx="5236507" cy="3347070"/>
          </a:xfrm>
          <a:prstGeom prst="rect">
            <a:avLst/>
          </a:prstGeom>
          <a:noFill/>
        </p:spPr>
        <p:txBody>
          <a:bodyPr wrap="square" lIns="91440" tIns="45720" rIns="91440" bIns="45720" rtlCol="0" anchor="t">
            <a:spAutoFit/>
          </a:bodyPr>
          <a:lstStyle>
            <a:defPPr>
              <a:defRPr lang="en-US"/>
            </a:defPPr>
            <a:lvl1pPr marL="285750" indent="-285750">
              <a:lnSpc>
                <a:spcPct val="150000"/>
              </a:lnSpc>
              <a:buClr>
                <a:srgbClr val="243F8E"/>
              </a:buClr>
              <a:buFont typeface="Wingdings" panose="05000000000000000000" pitchFamily="2" charset="2"/>
              <a:buChar char="§"/>
              <a:defRPr>
                <a:solidFill>
                  <a:srgbClr val="243F8E"/>
                </a:solidFill>
              </a:defRPr>
            </a:lvl1pPr>
          </a:lstStyle>
          <a:p>
            <a:pPr marL="0" indent="0">
              <a:lnSpc>
                <a:spcPct val="200000"/>
              </a:lnSpc>
              <a:buNone/>
            </a:pPr>
            <a:r>
              <a:rPr lang="en-US" b="1" dirty="0">
                <a:latin typeface="TH SarabunPSK"/>
                <a:cs typeface="TH SarabunPSK"/>
              </a:rPr>
              <a:t>Self-imposed</a:t>
            </a:r>
            <a:endParaRPr lang="en-US" dirty="0"/>
          </a:p>
          <a:p>
            <a:pPr algn="thaiDist">
              <a:lnSpc>
                <a:spcPct val="200000"/>
              </a:lnSpc>
            </a:pPr>
            <a:r>
              <a:rPr lang="en-US" dirty="0">
                <a:latin typeface="TH SarabunPSK"/>
                <a:cs typeface="TH SarabunPSK"/>
              </a:rPr>
              <a:t> Identify what’s important in your life — at home and work. Then consider what’s important before accepting any request.</a:t>
            </a:r>
          </a:p>
          <a:p>
            <a:pPr marL="0" indent="0">
              <a:lnSpc>
                <a:spcPct val="200000"/>
              </a:lnSpc>
              <a:buNone/>
            </a:pPr>
            <a:r>
              <a:rPr lang="en-US" b="1" dirty="0">
                <a:latin typeface="TH SarabunPSK"/>
                <a:cs typeface="TH SarabunPSK"/>
              </a:rPr>
              <a:t>Stop saying “yes.”</a:t>
            </a:r>
          </a:p>
          <a:p>
            <a:pPr algn="thaiDist">
              <a:lnSpc>
                <a:spcPct val="200000"/>
              </a:lnSpc>
            </a:pPr>
            <a:r>
              <a:rPr lang="en-US" dirty="0">
                <a:latin typeface="TH SarabunPSK"/>
                <a:cs typeface="TH SarabunPSK"/>
              </a:rPr>
              <a:t>If these requests don’t align with your goals and priorities, then say “no.”</a:t>
            </a:r>
            <a:endParaRPr lang="en-US" dirty="0"/>
          </a:p>
        </p:txBody>
      </p:sp>
      <p:grpSp>
        <p:nvGrpSpPr>
          <p:cNvPr id="2" name="Group 1">
            <a:extLst>
              <a:ext uri="{FF2B5EF4-FFF2-40B4-BE49-F238E27FC236}">
                <a16:creationId xmlns:a16="http://schemas.microsoft.com/office/drawing/2014/main" id="{4DC2DFAD-181E-A836-E4E7-B52C9716B2D4}"/>
              </a:ext>
            </a:extLst>
          </p:cNvPr>
          <p:cNvGrpSpPr/>
          <p:nvPr/>
        </p:nvGrpSpPr>
        <p:grpSpPr>
          <a:xfrm>
            <a:off x="370080" y="1288116"/>
            <a:ext cx="6023398" cy="4300819"/>
            <a:chOff x="405440" y="1303251"/>
            <a:chExt cx="6023398" cy="4300819"/>
          </a:xfrm>
        </p:grpSpPr>
        <p:sp>
          <p:nvSpPr>
            <p:cNvPr id="7" name="Rectangle 6">
              <a:extLst>
                <a:ext uri="{FF2B5EF4-FFF2-40B4-BE49-F238E27FC236}">
                  <a16:creationId xmlns:a16="http://schemas.microsoft.com/office/drawing/2014/main" id="{CF6E36F5-5E16-883B-D59C-126FFA3CC74A}"/>
                </a:ext>
              </a:extLst>
            </p:cNvPr>
            <p:cNvSpPr/>
            <p:nvPr/>
          </p:nvSpPr>
          <p:spPr>
            <a:xfrm>
              <a:off x="477549" y="3451566"/>
              <a:ext cx="4816414" cy="2152503"/>
            </a:xfrm>
            <a:prstGeom prst="rect">
              <a:avLst/>
            </a:prstGeom>
            <a:solidFill>
              <a:srgbClr val="5A0E39"/>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8" name="Rectangle 7">
              <a:extLst>
                <a:ext uri="{FF2B5EF4-FFF2-40B4-BE49-F238E27FC236}">
                  <a16:creationId xmlns:a16="http://schemas.microsoft.com/office/drawing/2014/main" id="{B2772BAD-0896-C83C-A9F8-654CB1B852AB}"/>
                </a:ext>
              </a:extLst>
            </p:cNvPr>
            <p:cNvSpPr/>
            <p:nvPr/>
          </p:nvSpPr>
          <p:spPr>
            <a:xfrm>
              <a:off x="477550" y="1361110"/>
              <a:ext cx="4816414" cy="1940942"/>
            </a:xfrm>
            <a:prstGeom prst="rect">
              <a:avLst/>
            </a:prstGeom>
            <a:solidFill>
              <a:srgbClr val="5A0E39"/>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9" name="Arrow: Pentagon 8">
              <a:extLst>
                <a:ext uri="{FF2B5EF4-FFF2-40B4-BE49-F238E27FC236}">
                  <a16:creationId xmlns:a16="http://schemas.microsoft.com/office/drawing/2014/main" id="{7208B947-0421-FF4B-E0BB-9A2958075BBA}"/>
                </a:ext>
              </a:extLst>
            </p:cNvPr>
            <p:cNvSpPr/>
            <p:nvPr/>
          </p:nvSpPr>
          <p:spPr>
            <a:xfrm>
              <a:off x="5451178" y="1322735"/>
              <a:ext cx="977660" cy="4281335"/>
            </a:xfrm>
            <a:prstGeom prst="homePlate">
              <a:avLst/>
            </a:prstGeom>
            <a:solidFill>
              <a:srgbClr val="5A0E39"/>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endParaRPr lang="en-US" dirty="0">
                <a:cs typeface="Arial"/>
              </a:endParaRPr>
            </a:p>
          </p:txBody>
        </p:sp>
        <p:sp>
          <p:nvSpPr>
            <p:cNvPr id="3" name="Rectangle 2">
              <a:extLst>
                <a:ext uri="{FF2B5EF4-FFF2-40B4-BE49-F238E27FC236}">
                  <a16:creationId xmlns:a16="http://schemas.microsoft.com/office/drawing/2014/main" id="{CD8DBDB0-4C12-B510-1FAC-35DF46C02427}"/>
                </a:ext>
              </a:extLst>
            </p:cNvPr>
            <p:cNvSpPr/>
            <p:nvPr/>
          </p:nvSpPr>
          <p:spPr>
            <a:xfrm>
              <a:off x="405441" y="1304026"/>
              <a:ext cx="4816414" cy="1940942"/>
            </a:xfrm>
            <a:prstGeom prst="rect">
              <a:avLst/>
            </a:prstGeom>
            <a:solidFill>
              <a:srgbClr val="9B186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panose="020B0500040200020003" pitchFamily="34" charset="-34"/>
                  <a:cs typeface="TH SarabunPSK" panose="020B0500040200020003" pitchFamily="34" charset="-34"/>
                </a:rPr>
                <a:t>Character</a:t>
              </a:r>
            </a:p>
            <a:p>
              <a:pPr algn="ctr"/>
              <a:endParaRPr lang="en-US" dirty="0">
                <a:latin typeface="TH SarabunPSK" panose="020B0500040200020003" pitchFamily="34" charset="-34"/>
                <a:cs typeface="TH SarabunPSK" panose="020B0500040200020003" pitchFamily="34" charset="-34"/>
              </a:endParaRPr>
            </a:p>
            <a:p>
              <a:pPr lvl="1">
                <a:buFont typeface="Arial"/>
                <a:buChar char="•"/>
              </a:pPr>
              <a:r>
                <a:rPr lang="en-US" dirty="0">
                  <a:latin typeface="TH SarabunPSK" panose="020B0500040200020003" pitchFamily="34" charset="-34"/>
                  <a:cs typeface="TH SarabunPSK" panose="020B0500040200020003" pitchFamily="34" charset="-34"/>
                </a:rPr>
                <a:t> Doesn’t know how to say “no” to others</a:t>
              </a:r>
            </a:p>
            <a:p>
              <a:pPr lvl="1">
                <a:buFont typeface="Arial"/>
                <a:buChar char="•"/>
              </a:pPr>
              <a:r>
                <a:rPr lang="en-US" dirty="0">
                  <a:latin typeface="TH SarabunPSK" panose="020B0500040200020003" pitchFamily="34" charset="-34"/>
                  <a:cs typeface="TH SarabunPSK" panose="020B0500040200020003" pitchFamily="34" charset="-34"/>
                </a:rPr>
                <a:t> Trouble establishing boundaries</a:t>
              </a:r>
            </a:p>
            <a:p>
              <a:pPr>
                <a:buFont typeface="Arial"/>
                <a:buChar char="•"/>
              </a:pPr>
              <a:endParaRPr lang="en-US" dirty="0">
                <a:latin typeface="TH SarabunPSK" panose="020B0500040200020003" pitchFamily="34" charset="-34"/>
                <a:cs typeface="TH SarabunPSK" panose="020B0500040200020003" pitchFamily="34" charset="-34"/>
              </a:endParaRPr>
            </a:p>
          </p:txBody>
        </p:sp>
        <p:sp>
          <p:nvSpPr>
            <p:cNvPr id="17" name="Rectangle 16">
              <a:extLst>
                <a:ext uri="{FF2B5EF4-FFF2-40B4-BE49-F238E27FC236}">
                  <a16:creationId xmlns:a16="http://schemas.microsoft.com/office/drawing/2014/main" id="{D3EF67A2-47C8-EEC9-142F-995A0241E065}"/>
                </a:ext>
              </a:extLst>
            </p:cNvPr>
            <p:cNvSpPr/>
            <p:nvPr/>
          </p:nvSpPr>
          <p:spPr>
            <a:xfrm>
              <a:off x="405440" y="3394482"/>
              <a:ext cx="4816414" cy="2122106"/>
            </a:xfrm>
            <a:prstGeom prst="rect">
              <a:avLst/>
            </a:prstGeom>
            <a:solidFill>
              <a:srgbClr val="9B186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panose="020B0500040200020003" pitchFamily="34" charset="-34"/>
                  <a:cs typeface="TH SarabunPSK" panose="020B0500040200020003" pitchFamily="34" charset="-34"/>
                </a:rPr>
                <a:t>Problem</a:t>
              </a:r>
            </a:p>
            <a:p>
              <a:pPr algn="ctr"/>
              <a:endParaRPr lang="en-US" dirty="0">
                <a:latin typeface="TH SarabunPSK" panose="020B0500040200020003" pitchFamily="34" charset="-34"/>
                <a:cs typeface="TH SarabunPSK" panose="020B0500040200020003" pitchFamily="34" charset="-34"/>
              </a:endParaRPr>
            </a:p>
            <a:p>
              <a:pPr lvl="1">
                <a:buFont typeface="Arial"/>
                <a:buChar char="•"/>
              </a:pPr>
              <a:r>
                <a:rPr lang="en-US" dirty="0">
                  <a:latin typeface="TH SarabunPSK" panose="020B0500040200020003" pitchFamily="34" charset="-34"/>
                  <a:ea typeface="+mn-lt"/>
                  <a:cs typeface="TH SarabunPSK" panose="020B0500040200020003" pitchFamily="34" charset="-34"/>
                </a:rPr>
                <a:t> Likely to burn themselves out </a:t>
              </a:r>
              <a:r>
                <a:rPr lang="en-US" dirty="0">
                  <a:latin typeface="TH SarabunPSK" panose="020B0500040200020003" pitchFamily="34" charset="-34"/>
                  <a:cs typeface="TH SarabunPSK" panose="020B0500040200020003" pitchFamily="34" charset="-34"/>
                </a:rPr>
                <a:t>from stress and exhaustion</a:t>
              </a:r>
            </a:p>
          </p:txBody>
        </p:sp>
        <p:sp>
          <p:nvSpPr>
            <p:cNvPr id="5" name="Arrow: Pentagon 4">
              <a:extLst>
                <a:ext uri="{FF2B5EF4-FFF2-40B4-BE49-F238E27FC236}">
                  <a16:creationId xmlns:a16="http://schemas.microsoft.com/office/drawing/2014/main" id="{87EFC502-BEB0-D741-34F8-3E2E79AE8C5B}"/>
                </a:ext>
              </a:extLst>
            </p:cNvPr>
            <p:cNvSpPr/>
            <p:nvPr/>
          </p:nvSpPr>
          <p:spPr>
            <a:xfrm>
              <a:off x="5362381" y="1303251"/>
              <a:ext cx="977660" cy="4226942"/>
            </a:xfrm>
            <a:prstGeom prst="homePlate">
              <a:avLst/>
            </a:prstGeom>
            <a:solidFill>
              <a:srgbClr val="9B1864"/>
            </a:solidFill>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algn="ctr"/>
              <a:r>
                <a:rPr lang="en-US" b="1" dirty="0">
                  <a:latin typeface="TH SarabunPSK" panose="020B0500040200020003" pitchFamily="34" charset="-34"/>
                  <a:cs typeface="TH SarabunPSK" panose="020B0500040200020003" pitchFamily="34" charset="-34"/>
                </a:rPr>
                <a:t>Solution</a:t>
              </a:r>
            </a:p>
          </p:txBody>
        </p:sp>
      </p:grpSp>
    </p:spTree>
    <p:extLst>
      <p:ext uri="{BB962C8B-B14F-4D97-AF65-F5344CB8AC3E}">
        <p14:creationId xmlns:p14="http://schemas.microsoft.com/office/powerpoint/2010/main" val="409660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pPr>
              <a:lnSpc>
                <a:spcPct val="113999"/>
              </a:lnSpc>
            </a:pPr>
            <a:r>
              <a:rPr lang="en-US" sz="2800" dirty="0">
                <a:latin typeface="TH SarabunPSK"/>
                <a:cs typeface="TH SarabunPSK"/>
              </a:rPr>
              <a:t>The Underestimator</a:t>
            </a:r>
            <a:endParaRPr lang="en-US" sz="2800" b="0" dirty="0">
              <a:latin typeface="Arial"/>
              <a:cs typeface="Arial"/>
            </a:endParaRPr>
          </a:p>
        </p:txBody>
      </p:sp>
      <p:sp>
        <p:nvSpPr>
          <p:cNvPr id="19" name="TextBox 18">
            <a:extLst>
              <a:ext uri="{FF2B5EF4-FFF2-40B4-BE49-F238E27FC236}">
                <a16:creationId xmlns:a16="http://schemas.microsoft.com/office/drawing/2014/main" id="{72B85EB8-2F13-2628-406A-6594EB22AB2B}"/>
              </a:ext>
            </a:extLst>
          </p:cNvPr>
          <p:cNvSpPr txBox="1"/>
          <p:nvPr/>
        </p:nvSpPr>
        <p:spPr>
          <a:xfrm>
            <a:off x="6642743" y="2590726"/>
            <a:ext cx="5236507" cy="1676549"/>
          </a:xfrm>
          <a:prstGeom prst="rect">
            <a:avLst/>
          </a:prstGeom>
          <a:noFill/>
        </p:spPr>
        <p:txBody>
          <a:bodyPr wrap="square" lIns="91440" tIns="45720" rIns="91440" bIns="45720" rtlCol="0" anchor="t">
            <a:spAutoFit/>
          </a:bodyPr>
          <a:lstStyle>
            <a:defPPr>
              <a:defRPr lang="en-US"/>
            </a:defPPr>
            <a:lvl1pPr marL="285750" indent="-285750">
              <a:lnSpc>
                <a:spcPct val="150000"/>
              </a:lnSpc>
              <a:buClr>
                <a:srgbClr val="243F8E"/>
              </a:buClr>
              <a:buFont typeface="Wingdings" panose="05000000000000000000" pitchFamily="2" charset="2"/>
              <a:buChar char="§"/>
              <a:defRPr>
                <a:solidFill>
                  <a:srgbClr val="243F8E"/>
                </a:solidFill>
              </a:defRPr>
            </a:lvl1pPr>
          </a:lstStyle>
          <a:p>
            <a:pPr marL="0" indent="0">
              <a:lnSpc>
                <a:spcPct val="200000"/>
              </a:lnSpc>
              <a:buNone/>
            </a:pPr>
            <a:r>
              <a:rPr lang="en-US" b="1" dirty="0">
                <a:latin typeface="TH SarabunPSK"/>
                <a:cs typeface="TH SarabunPSK"/>
              </a:rPr>
              <a:t>Review past assignments, time logs, and calendars </a:t>
            </a:r>
          </a:p>
          <a:p>
            <a:pPr>
              <a:lnSpc>
                <a:spcPct val="200000"/>
              </a:lnSpc>
            </a:pPr>
            <a:r>
              <a:rPr lang="en-US" dirty="0">
                <a:latin typeface="TH SarabunPSK"/>
                <a:cs typeface="TH SarabunPSK"/>
              </a:rPr>
              <a:t>Analyze approximately how long a particular job has taken in the past for these types of specific tasks.</a:t>
            </a:r>
            <a:endParaRPr lang="en-US" dirty="0">
              <a:cs typeface="Arial" panose="020B0604020202020204"/>
            </a:endParaRPr>
          </a:p>
        </p:txBody>
      </p:sp>
      <p:grpSp>
        <p:nvGrpSpPr>
          <p:cNvPr id="2" name="Group 1">
            <a:extLst>
              <a:ext uri="{FF2B5EF4-FFF2-40B4-BE49-F238E27FC236}">
                <a16:creationId xmlns:a16="http://schemas.microsoft.com/office/drawing/2014/main" id="{A40E43ED-7B3F-2608-1CA0-C0981973D86C}"/>
              </a:ext>
            </a:extLst>
          </p:cNvPr>
          <p:cNvGrpSpPr/>
          <p:nvPr/>
        </p:nvGrpSpPr>
        <p:grpSpPr>
          <a:xfrm>
            <a:off x="369900" y="1276633"/>
            <a:ext cx="5997563" cy="4304734"/>
            <a:chOff x="405440" y="1303251"/>
            <a:chExt cx="5997563" cy="4304734"/>
          </a:xfrm>
        </p:grpSpPr>
        <p:sp>
          <p:nvSpPr>
            <p:cNvPr id="7" name="Rectangle 6">
              <a:extLst>
                <a:ext uri="{FF2B5EF4-FFF2-40B4-BE49-F238E27FC236}">
                  <a16:creationId xmlns:a16="http://schemas.microsoft.com/office/drawing/2014/main" id="{C2FAF666-3476-5877-F1F6-4195B7B466F6}"/>
                </a:ext>
              </a:extLst>
            </p:cNvPr>
            <p:cNvSpPr/>
            <p:nvPr/>
          </p:nvSpPr>
          <p:spPr>
            <a:xfrm>
              <a:off x="442189" y="3455481"/>
              <a:ext cx="4833102" cy="215250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8" name="Rectangle 7">
              <a:extLst>
                <a:ext uri="{FF2B5EF4-FFF2-40B4-BE49-F238E27FC236}">
                  <a16:creationId xmlns:a16="http://schemas.microsoft.com/office/drawing/2014/main" id="{C4DD3EC3-D524-CC7B-767B-D72A1F749A39}"/>
                </a:ext>
              </a:extLst>
            </p:cNvPr>
            <p:cNvSpPr/>
            <p:nvPr/>
          </p:nvSpPr>
          <p:spPr>
            <a:xfrm>
              <a:off x="442190" y="1365025"/>
              <a:ext cx="4816413" cy="194094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9" name="Arrow: Pentagon 8">
              <a:extLst>
                <a:ext uri="{FF2B5EF4-FFF2-40B4-BE49-F238E27FC236}">
                  <a16:creationId xmlns:a16="http://schemas.microsoft.com/office/drawing/2014/main" id="{6EECD948-F172-BC9D-9C66-96C8847956AF}"/>
                </a:ext>
              </a:extLst>
            </p:cNvPr>
            <p:cNvSpPr/>
            <p:nvPr/>
          </p:nvSpPr>
          <p:spPr>
            <a:xfrm>
              <a:off x="5425343" y="1365025"/>
              <a:ext cx="977660" cy="4242960"/>
            </a:xfrm>
            <a:prstGeom prst="homePlat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endParaRPr lang="en-US" dirty="0">
                <a:cs typeface="Arial"/>
              </a:endParaRPr>
            </a:p>
          </p:txBody>
        </p:sp>
        <p:sp>
          <p:nvSpPr>
            <p:cNvPr id="3" name="Rectangle 2">
              <a:extLst>
                <a:ext uri="{FF2B5EF4-FFF2-40B4-BE49-F238E27FC236}">
                  <a16:creationId xmlns:a16="http://schemas.microsoft.com/office/drawing/2014/main" id="{CD8DBDB0-4C12-B510-1FAC-35DF46C02427}"/>
                </a:ext>
              </a:extLst>
            </p:cNvPr>
            <p:cNvSpPr/>
            <p:nvPr/>
          </p:nvSpPr>
          <p:spPr>
            <a:xfrm>
              <a:off x="405441" y="1304026"/>
              <a:ext cx="4816414" cy="1940942"/>
            </a:xfrm>
            <a:prstGeom prst="rect">
              <a:avLst/>
            </a:prstGeom>
            <a:solidFill>
              <a:srgbClr val="243F8E"/>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panose="020B0500040200020003" pitchFamily="34" charset="-34"/>
                  <a:cs typeface="TH SarabunPSK" panose="020B0500040200020003" pitchFamily="34" charset="-34"/>
                </a:rPr>
                <a:t>Character</a:t>
              </a:r>
            </a:p>
            <a:p>
              <a:pPr algn="ctr"/>
              <a:endParaRPr lang="en-US" dirty="0">
                <a:latin typeface="TH SarabunPSK" panose="020B0500040200020003" pitchFamily="34" charset="-34"/>
                <a:cs typeface="TH SarabunPSK" panose="020B0500040200020003" pitchFamily="34" charset="-34"/>
              </a:endParaRPr>
            </a:p>
            <a:p>
              <a:pPr lvl="1">
                <a:buFont typeface="Arial"/>
                <a:buChar char="•"/>
              </a:pPr>
              <a:r>
                <a:rPr lang="en-US" dirty="0">
                  <a:latin typeface="TH SarabunPSK" panose="020B0500040200020003" pitchFamily="34" charset="-34"/>
                  <a:cs typeface="TH SarabunPSK" panose="020B0500040200020003" pitchFamily="34" charset="-34"/>
                </a:rPr>
                <a:t> Underestimating postpones or pushes back each commitment</a:t>
              </a:r>
            </a:p>
            <a:p>
              <a:pPr>
                <a:buFont typeface="Arial"/>
                <a:buChar char="•"/>
              </a:pPr>
              <a:endParaRPr lang="en-US" dirty="0">
                <a:latin typeface="TH SarabunPSK" panose="020B0500040200020003" pitchFamily="34" charset="-34"/>
                <a:cs typeface="TH SarabunPSK" panose="020B0500040200020003" pitchFamily="34" charset="-34"/>
              </a:endParaRPr>
            </a:p>
          </p:txBody>
        </p:sp>
        <p:sp>
          <p:nvSpPr>
            <p:cNvPr id="17" name="Rectangle 16">
              <a:extLst>
                <a:ext uri="{FF2B5EF4-FFF2-40B4-BE49-F238E27FC236}">
                  <a16:creationId xmlns:a16="http://schemas.microsoft.com/office/drawing/2014/main" id="{D3EF67A2-47C8-EEC9-142F-995A0241E065}"/>
                </a:ext>
              </a:extLst>
            </p:cNvPr>
            <p:cNvSpPr/>
            <p:nvPr/>
          </p:nvSpPr>
          <p:spPr>
            <a:xfrm>
              <a:off x="405440" y="3402519"/>
              <a:ext cx="4816414" cy="2114069"/>
            </a:xfrm>
            <a:prstGeom prst="rect">
              <a:avLst/>
            </a:prstGeom>
            <a:solidFill>
              <a:srgbClr val="243F8E"/>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panose="020B0500040200020003" pitchFamily="34" charset="-34"/>
                  <a:cs typeface="TH SarabunPSK" panose="020B0500040200020003" pitchFamily="34" charset="-34"/>
                </a:rPr>
                <a:t>Problem</a:t>
              </a:r>
            </a:p>
            <a:p>
              <a:pPr algn="ctr"/>
              <a:endParaRPr lang="en-US" dirty="0">
                <a:latin typeface="TH SarabunPSK" panose="020B0500040200020003" pitchFamily="34" charset="-34"/>
                <a:cs typeface="TH SarabunPSK" panose="020B0500040200020003" pitchFamily="34" charset="-34"/>
              </a:endParaRPr>
            </a:p>
            <a:p>
              <a:pPr lvl="1">
                <a:buFont typeface="Arial"/>
                <a:buChar char="•"/>
              </a:pPr>
              <a:r>
                <a:rPr lang="en-US" dirty="0">
                  <a:latin typeface="TH SarabunPSK" panose="020B0500040200020003" pitchFamily="34" charset="-34"/>
                  <a:ea typeface="+mn-lt"/>
                  <a:cs typeface="TH SarabunPSK" panose="020B0500040200020003" pitchFamily="34" charset="-34"/>
                </a:rPr>
                <a:t> Missing</a:t>
              </a:r>
              <a:r>
                <a:rPr lang="en-US" dirty="0">
                  <a:latin typeface="TH SarabunPSK" panose="020B0500040200020003" pitchFamily="34" charset="-34"/>
                  <a:cs typeface="TH SarabunPSK" panose="020B0500040200020003" pitchFamily="34" charset="-34"/>
                </a:rPr>
                <a:t> deadlines</a:t>
              </a:r>
            </a:p>
            <a:p>
              <a:pPr lvl="1">
                <a:buFont typeface="Arial"/>
                <a:buChar char="•"/>
              </a:pPr>
              <a:r>
                <a:rPr lang="en-US" dirty="0">
                  <a:latin typeface="TH SarabunPSK" panose="020B0500040200020003" pitchFamily="34" charset="-34"/>
                  <a:cs typeface="TH SarabunPSK" panose="020B0500040200020003" pitchFamily="34" charset="-34"/>
                </a:rPr>
                <a:t> Always playing catch-up</a:t>
              </a:r>
            </a:p>
          </p:txBody>
        </p:sp>
        <p:sp>
          <p:nvSpPr>
            <p:cNvPr id="5" name="Arrow: Pentagon 4">
              <a:extLst>
                <a:ext uri="{FF2B5EF4-FFF2-40B4-BE49-F238E27FC236}">
                  <a16:creationId xmlns:a16="http://schemas.microsoft.com/office/drawing/2014/main" id="{87EFC502-BEB0-D741-34F8-3E2E79AE8C5B}"/>
                </a:ext>
              </a:extLst>
            </p:cNvPr>
            <p:cNvSpPr/>
            <p:nvPr/>
          </p:nvSpPr>
          <p:spPr>
            <a:xfrm>
              <a:off x="5362381" y="1303251"/>
              <a:ext cx="977660" cy="4226942"/>
            </a:xfrm>
            <a:prstGeom prst="homePlate">
              <a:avLst/>
            </a:prstGeom>
            <a:solidFill>
              <a:srgbClr val="243F8E"/>
            </a:solidFill>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algn="ctr"/>
              <a:r>
                <a:rPr lang="en-US" b="1" dirty="0">
                  <a:latin typeface="TH SarabunPSK" panose="020B0500040200020003" pitchFamily="34" charset="-34"/>
                  <a:cs typeface="TH SarabunPSK" panose="020B0500040200020003" pitchFamily="34" charset="-34"/>
                </a:rPr>
                <a:t>Solution</a:t>
              </a:r>
            </a:p>
          </p:txBody>
        </p:sp>
      </p:grpSp>
    </p:spTree>
    <p:extLst>
      <p:ext uri="{BB962C8B-B14F-4D97-AF65-F5344CB8AC3E}">
        <p14:creationId xmlns:p14="http://schemas.microsoft.com/office/powerpoint/2010/main" val="386880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pPr>
              <a:lnSpc>
                <a:spcPct val="113999"/>
              </a:lnSpc>
            </a:pPr>
            <a:r>
              <a:rPr lang="en-US" sz="2800" dirty="0">
                <a:latin typeface="TH SarabunPSK"/>
                <a:cs typeface="TH SarabunPSK"/>
              </a:rPr>
              <a:t>The Wild Procrastinator</a:t>
            </a:r>
            <a:endParaRPr lang="en-US" sz="2800" b="0" dirty="0">
              <a:latin typeface="Arial"/>
              <a:cs typeface="Arial"/>
            </a:endParaRPr>
          </a:p>
        </p:txBody>
      </p:sp>
      <p:sp>
        <p:nvSpPr>
          <p:cNvPr id="19" name="TextBox 18">
            <a:extLst>
              <a:ext uri="{FF2B5EF4-FFF2-40B4-BE49-F238E27FC236}">
                <a16:creationId xmlns:a16="http://schemas.microsoft.com/office/drawing/2014/main" id="{72B85EB8-2F13-2628-406A-6594EB22AB2B}"/>
              </a:ext>
            </a:extLst>
          </p:cNvPr>
          <p:cNvSpPr txBox="1"/>
          <p:nvPr/>
        </p:nvSpPr>
        <p:spPr>
          <a:xfrm>
            <a:off x="6652268" y="2032464"/>
            <a:ext cx="5236507" cy="2793072"/>
          </a:xfrm>
          <a:prstGeom prst="rect">
            <a:avLst/>
          </a:prstGeom>
          <a:noFill/>
        </p:spPr>
        <p:txBody>
          <a:bodyPr wrap="square" lIns="91440" tIns="45720" rIns="91440" bIns="45720" rtlCol="0" anchor="t">
            <a:spAutoFit/>
          </a:bodyPr>
          <a:lstStyle>
            <a:defPPr>
              <a:defRPr lang="en-US"/>
            </a:defPPr>
            <a:lvl1pPr marL="285750" indent="-285750">
              <a:lnSpc>
                <a:spcPct val="150000"/>
              </a:lnSpc>
              <a:buClr>
                <a:srgbClr val="243F8E"/>
              </a:buClr>
              <a:buFont typeface="Wingdings" panose="05000000000000000000" pitchFamily="2" charset="2"/>
              <a:buChar char="§"/>
              <a:defRPr>
                <a:solidFill>
                  <a:srgbClr val="243F8E"/>
                </a:solidFill>
              </a:defRPr>
            </a:lvl1pPr>
          </a:lstStyle>
          <a:p>
            <a:pPr marL="0" indent="0">
              <a:lnSpc>
                <a:spcPct val="200000"/>
              </a:lnSpc>
              <a:buNone/>
            </a:pPr>
            <a:r>
              <a:rPr lang="en-US" b="1" dirty="0">
                <a:latin typeface="TH SarabunPSK"/>
                <a:cs typeface="TH SarabunPSK"/>
              </a:rPr>
              <a:t>Focus on your goals instead of on your tasks</a:t>
            </a:r>
          </a:p>
          <a:p>
            <a:pPr>
              <a:lnSpc>
                <a:spcPct val="200000"/>
              </a:lnSpc>
            </a:pPr>
            <a:r>
              <a:rPr lang="en-US" dirty="0">
                <a:latin typeface="TH SarabunPSK"/>
                <a:cs typeface="TH SarabunPSK"/>
              </a:rPr>
              <a:t>Make sure that your goals are clear,  achievable and meaningful</a:t>
            </a:r>
            <a:endParaRPr lang="en-US" dirty="0">
              <a:cs typeface="Arial" panose="020B0604020202020204"/>
            </a:endParaRPr>
          </a:p>
          <a:p>
            <a:pPr marL="0" indent="0">
              <a:lnSpc>
                <a:spcPct val="200000"/>
              </a:lnSpc>
              <a:buNone/>
            </a:pPr>
            <a:r>
              <a:rPr lang="en-US" b="1" dirty="0">
                <a:latin typeface="TH SarabunPSK"/>
                <a:cs typeface="TH SarabunPSK"/>
              </a:rPr>
              <a:t>Get started by working in small chunks</a:t>
            </a:r>
          </a:p>
          <a:p>
            <a:pPr>
              <a:lnSpc>
                <a:spcPct val="200000"/>
              </a:lnSpc>
            </a:pPr>
            <a:r>
              <a:rPr lang="en-US" dirty="0">
                <a:latin typeface="TH SarabunPSK"/>
                <a:cs typeface="TH SarabunPSK"/>
              </a:rPr>
              <a:t> Helping you identify what exactly you need to do in order to achieve your goals</a:t>
            </a:r>
            <a:endParaRPr lang="en-US" dirty="0">
              <a:cs typeface="Arial" panose="020B0604020202020204"/>
            </a:endParaRPr>
          </a:p>
        </p:txBody>
      </p:sp>
      <p:grpSp>
        <p:nvGrpSpPr>
          <p:cNvPr id="2" name="Group 1">
            <a:extLst>
              <a:ext uri="{FF2B5EF4-FFF2-40B4-BE49-F238E27FC236}">
                <a16:creationId xmlns:a16="http://schemas.microsoft.com/office/drawing/2014/main" id="{B3DB5748-370C-7505-8355-0A01550A8947}"/>
              </a:ext>
            </a:extLst>
          </p:cNvPr>
          <p:cNvGrpSpPr/>
          <p:nvPr/>
        </p:nvGrpSpPr>
        <p:grpSpPr>
          <a:xfrm>
            <a:off x="379425" y="1285180"/>
            <a:ext cx="6038223" cy="4287641"/>
            <a:chOff x="405440" y="1303251"/>
            <a:chExt cx="6038223" cy="4287641"/>
          </a:xfrm>
        </p:grpSpPr>
        <p:sp>
          <p:nvSpPr>
            <p:cNvPr id="7" name="Rectangle 6">
              <a:extLst>
                <a:ext uri="{FF2B5EF4-FFF2-40B4-BE49-F238E27FC236}">
                  <a16:creationId xmlns:a16="http://schemas.microsoft.com/office/drawing/2014/main" id="{5A8837C7-2F90-C493-224B-774084D492B2}"/>
                </a:ext>
              </a:extLst>
            </p:cNvPr>
            <p:cNvSpPr/>
            <p:nvPr/>
          </p:nvSpPr>
          <p:spPr>
            <a:xfrm>
              <a:off x="482849" y="3438388"/>
              <a:ext cx="4833102" cy="2152504"/>
            </a:xfrm>
            <a:prstGeom prst="rect">
              <a:avLst/>
            </a:prstGeom>
            <a:solidFill>
              <a:srgbClr val="5C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8" name="Rectangle 7">
              <a:extLst>
                <a:ext uri="{FF2B5EF4-FFF2-40B4-BE49-F238E27FC236}">
                  <a16:creationId xmlns:a16="http://schemas.microsoft.com/office/drawing/2014/main" id="{484928B0-38A8-9357-C1CB-935E994920C7}"/>
                </a:ext>
              </a:extLst>
            </p:cNvPr>
            <p:cNvSpPr/>
            <p:nvPr/>
          </p:nvSpPr>
          <p:spPr>
            <a:xfrm>
              <a:off x="482850" y="1347932"/>
              <a:ext cx="4816413" cy="2006764"/>
            </a:xfrm>
            <a:prstGeom prst="rect">
              <a:avLst/>
            </a:prstGeom>
            <a:solidFill>
              <a:srgbClr val="5C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9" name="Arrow: Pentagon 8">
              <a:extLst>
                <a:ext uri="{FF2B5EF4-FFF2-40B4-BE49-F238E27FC236}">
                  <a16:creationId xmlns:a16="http://schemas.microsoft.com/office/drawing/2014/main" id="{4673C5EA-7227-14D8-7BE7-255CB768B850}"/>
                </a:ext>
              </a:extLst>
            </p:cNvPr>
            <p:cNvSpPr/>
            <p:nvPr/>
          </p:nvSpPr>
          <p:spPr>
            <a:xfrm>
              <a:off x="5466003" y="1347932"/>
              <a:ext cx="977660" cy="4242960"/>
            </a:xfrm>
            <a:prstGeom prst="homePlate">
              <a:avLst/>
            </a:prstGeom>
            <a:solidFill>
              <a:srgbClr val="5C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endParaRPr lang="en-US" dirty="0">
                <a:cs typeface="Arial"/>
              </a:endParaRPr>
            </a:p>
          </p:txBody>
        </p:sp>
        <p:sp>
          <p:nvSpPr>
            <p:cNvPr id="3" name="Rectangle 2">
              <a:extLst>
                <a:ext uri="{FF2B5EF4-FFF2-40B4-BE49-F238E27FC236}">
                  <a16:creationId xmlns:a16="http://schemas.microsoft.com/office/drawing/2014/main" id="{CD8DBDB0-4C12-B510-1FAC-35DF46C02427}"/>
                </a:ext>
              </a:extLst>
            </p:cNvPr>
            <p:cNvSpPr/>
            <p:nvPr/>
          </p:nvSpPr>
          <p:spPr>
            <a:xfrm>
              <a:off x="405441" y="1304026"/>
              <a:ext cx="4816414" cy="1940942"/>
            </a:xfrm>
            <a:prstGeom prst="rect">
              <a:avLst/>
            </a:prstGeom>
            <a:solidFill>
              <a:srgbClr val="C4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panose="020B0500040200020003" pitchFamily="34" charset="-34"/>
                  <a:cs typeface="TH SarabunPSK" panose="020B0500040200020003" pitchFamily="34" charset="-34"/>
                </a:rPr>
                <a:t>Character</a:t>
              </a:r>
            </a:p>
            <a:p>
              <a:pPr algn="ctr"/>
              <a:endParaRPr lang="en-US" dirty="0">
                <a:latin typeface="TH SarabunPSK" panose="020B0500040200020003" pitchFamily="34" charset="-34"/>
                <a:cs typeface="TH SarabunPSK" panose="020B0500040200020003" pitchFamily="34" charset="-34"/>
              </a:endParaRPr>
            </a:p>
            <a:p>
              <a:pPr lvl="1">
                <a:buFont typeface="Arial"/>
                <a:buChar char="•"/>
              </a:pPr>
              <a:r>
                <a:rPr lang="en-US" dirty="0">
                  <a:latin typeface="TH SarabunPSK" panose="020B0500040200020003" pitchFamily="34" charset="-34"/>
                  <a:cs typeface="TH SarabunPSK" panose="020B0500040200020003" pitchFamily="34" charset="-34"/>
                </a:rPr>
                <a:t> Unnecessarily postpones decisions or actions</a:t>
              </a:r>
            </a:p>
            <a:p>
              <a:pPr lvl="1">
                <a:buFont typeface="Arial"/>
                <a:buChar char="•"/>
              </a:pPr>
              <a:r>
                <a:rPr lang="en-US" dirty="0">
                  <a:latin typeface="TH SarabunPSK" panose="020B0500040200020003" pitchFamily="34" charset="-34"/>
                  <a:cs typeface="TH SarabunPSK" panose="020B0500040200020003" pitchFamily="34" charset="-34"/>
                </a:rPr>
                <a:t> Claim that working under pressure makes them more efficient</a:t>
              </a:r>
            </a:p>
            <a:p>
              <a:pPr>
                <a:buFont typeface="Arial"/>
                <a:buChar char="•"/>
              </a:pPr>
              <a:endParaRPr lang="en-US" dirty="0">
                <a:latin typeface="TH SarabunPSK" panose="020B0500040200020003" pitchFamily="34" charset="-34"/>
                <a:cs typeface="TH SarabunPSK" panose="020B0500040200020003" pitchFamily="34" charset="-34"/>
              </a:endParaRPr>
            </a:p>
          </p:txBody>
        </p:sp>
        <p:sp>
          <p:nvSpPr>
            <p:cNvPr id="17" name="Rectangle 16">
              <a:extLst>
                <a:ext uri="{FF2B5EF4-FFF2-40B4-BE49-F238E27FC236}">
                  <a16:creationId xmlns:a16="http://schemas.microsoft.com/office/drawing/2014/main" id="{D3EF67A2-47C8-EEC9-142F-995A0241E065}"/>
                </a:ext>
              </a:extLst>
            </p:cNvPr>
            <p:cNvSpPr/>
            <p:nvPr/>
          </p:nvSpPr>
          <p:spPr>
            <a:xfrm>
              <a:off x="405440" y="3429000"/>
              <a:ext cx="4816414" cy="2087588"/>
            </a:xfrm>
            <a:prstGeom prst="rect">
              <a:avLst/>
            </a:prstGeom>
            <a:solidFill>
              <a:srgbClr val="C4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panose="020B0500040200020003" pitchFamily="34" charset="-34"/>
                  <a:cs typeface="TH SarabunPSK" panose="020B0500040200020003" pitchFamily="34" charset="-34"/>
                </a:rPr>
                <a:t>Problem</a:t>
              </a:r>
            </a:p>
            <a:p>
              <a:pPr algn="ctr"/>
              <a:endParaRPr lang="en-US" dirty="0">
                <a:latin typeface="TH SarabunPSK" panose="020B0500040200020003" pitchFamily="34" charset="-34"/>
                <a:cs typeface="TH SarabunPSK" panose="020B0500040200020003" pitchFamily="34" charset="-34"/>
              </a:endParaRPr>
            </a:p>
            <a:p>
              <a:pPr lvl="1">
                <a:buFont typeface="Arial"/>
                <a:buChar char="•"/>
              </a:pPr>
              <a:r>
                <a:rPr lang="en-US" dirty="0">
                  <a:latin typeface="TH SarabunPSK" panose="020B0500040200020003" pitchFamily="34" charset="-34"/>
                  <a:ea typeface="+mn-lt"/>
                  <a:cs typeface="TH SarabunPSK" panose="020B0500040200020003" pitchFamily="34" charset="-34"/>
                </a:rPr>
                <a:t> Weakened immune systems </a:t>
              </a:r>
              <a:r>
                <a:rPr lang="en-US" dirty="0">
                  <a:latin typeface="TH SarabunPSK" panose="020B0500040200020003" pitchFamily="34" charset="-34"/>
                  <a:cs typeface="TH SarabunPSK" panose="020B0500040200020003" pitchFamily="34" charset="-34"/>
                </a:rPr>
                <a:t>and insomnia</a:t>
              </a:r>
            </a:p>
            <a:p>
              <a:pPr lvl="1">
                <a:buFont typeface="Arial"/>
                <a:buChar char="•"/>
              </a:pPr>
              <a:r>
                <a:rPr lang="en-US" dirty="0">
                  <a:latin typeface="TH SarabunPSK" panose="020B0500040200020003" pitchFamily="34" charset="-34"/>
                  <a:cs typeface="TH SarabunPSK" panose="020B0500040200020003" pitchFamily="34" charset="-34"/>
                </a:rPr>
                <a:t> Can damage your personal relationships</a:t>
              </a:r>
            </a:p>
          </p:txBody>
        </p:sp>
        <p:sp>
          <p:nvSpPr>
            <p:cNvPr id="5" name="Arrow: Pentagon 4">
              <a:extLst>
                <a:ext uri="{FF2B5EF4-FFF2-40B4-BE49-F238E27FC236}">
                  <a16:creationId xmlns:a16="http://schemas.microsoft.com/office/drawing/2014/main" id="{87EFC502-BEB0-D741-34F8-3E2E79AE8C5B}"/>
                </a:ext>
              </a:extLst>
            </p:cNvPr>
            <p:cNvSpPr/>
            <p:nvPr/>
          </p:nvSpPr>
          <p:spPr>
            <a:xfrm>
              <a:off x="5362381" y="1303251"/>
              <a:ext cx="977660" cy="4226942"/>
            </a:xfrm>
            <a:prstGeom prst="homePlate">
              <a:avLst/>
            </a:prstGeom>
            <a:solidFill>
              <a:srgbClr val="C40000"/>
            </a:solidFill>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algn="ctr"/>
              <a:r>
                <a:rPr lang="en-US" b="1" dirty="0">
                  <a:latin typeface="TH SarabunPSK" panose="020B0500040200020003" pitchFamily="34" charset="-34"/>
                  <a:cs typeface="TH SarabunPSK" panose="020B0500040200020003" pitchFamily="34" charset="-34"/>
                </a:rPr>
                <a:t>Solution</a:t>
              </a:r>
            </a:p>
          </p:txBody>
        </p:sp>
      </p:grpSp>
    </p:spTree>
    <p:extLst>
      <p:ext uri="{BB962C8B-B14F-4D97-AF65-F5344CB8AC3E}">
        <p14:creationId xmlns:p14="http://schemas.microsoft.com/office/powerpoint/2010/main" val="336579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lass of water next to a computer&#10;&#10;Description automatically generated with medium confidence">
            <a:extLst>
              <a:ext uri="{FF2B5EF4-FFF2-40B4-BE49-F238E27FC236}">
                <a16:creationId xmlns:a16="http://schemas.microsoft.com/office/drawing/2014/main" id="{35CB995E-8FF3-A921-7DE9-CB14757C1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F3C2F7E-4D3A-7D1E-BF9A-0943B6C96B4C}"/>
              </a:ext>
            </a:extLst>
          </p:cNvPr>
          <p:cNvSpPr/>
          <p:nvPr/>
        </p:nvSpPr>
        <p:spPr>
          <a:xfrm>
            <a:off x="640080" y="1140905"/>
            <a:ext cx="10478494" cy="5446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tabLst>
                <a:tab pos="538163" algn="l"/>
              </a:tabLst>
            </a:pPr>
            <a:r>
              <a:rPr lang="en-US" sz="2800" b="1" dirty="0">
                <a:solidFill>
                  <a:srgbClr val="243F8E"/>
                </a:solidFill>
                <a:latin typeface="TH SarabunPSK" panose="020B0500040200020003" pitchFamily="34" charset="-34"/>
                <a:cs typeface="TH SarabunPSK" panose="020B0500040200020003" pitchFamily="34" charset="-34"/>
              </a:rPr>
              <a:t>Time Management Techniques</a:t>
            </a:r>
          </a:p>
        </p:txBody>
      </p:sp>
      <p:sp>
        <p:nvSpPr>
          <p:cNvPr id="5" name="Rectangle 4">
            <a:extLst>
              <a:ext uri="{FF2B5EF4-FFF2-40B4-BE49-F238E27FC236}">
                <a16:creationId xmlns:a16="http://schemas.microsoft.com/office/drawing/2014/main" id="{61569FBD-366D-A095-BA72-8595B40B4E52}"/>
              </a:ext>
            </a:extLst>
          </p:cNvPr>
          <p:cNvSpPr/>
          <p:nvPr/>
        </p:nvSpPr>
        <p:spPr>
          <a:xfrm>
            <a:off x="0" y="1140905"/>
            <a:ext cx="640080" cy="544676"/>
          </a:xfrm>
          <a:prstGeom prst="rect">
            <a:avLst/>
          </a:prstGeom>
          <a:solidFill>
            <a:srgbClr val="14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800" b="1" dirty="0">
                <a:solidFill>
                  <a:schemeClr val="bg1"/>
                </a:solidFill>
                <a:latin typeface="TH SarabunPSK" panose="020B0500040200020003" pitchFamily="34" charset="-34"/>
                <a:cs typeface="TH SarabunPSK" panose="020B0500040200020003" pitchFamily="34" charset="-34"/>
              </a:rPr>
              <a:t>3</a:t>
            </a:r>
            <a:endParaRPr lang="th-TH" sz="2800" b="1" dirty="0">
              <a:solidFill>
                <a:schemeClr val="bg1"/>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915555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vert="horz" lIns="91440" tIns="45720" rIns="91440" bIns="45720" rtlCol="0" anchor="ctr">
            <a:normAutofit/>
          </a:bodyPr>
          <a:lstStyle/>
          <a:p>
            <a:r>
              <a:rPr lang="en-US" sz="2800" dirty="0">
                <a:solidFill>
                  <a:srgbClr val="243F8E"/>
                </a:solidFill>
                <a:latin typeface="TH SarabunPSK"/>
                <a:cs typeface="TH SarabunPSK"/>
              </a:rPr>
              <a:t>Time Boxing</a:t>
            </a:r>
            <a:endParaRPr lang="en-US" sz="2800" b="0" dirty="0">
              <a:latin typeface="Arial"/>
              <a:cs typeface="Arial"/>
            </a:endParaRPr>
          </a:p>
        </p:txBody>
      </p:sp>
      <p:pic>
        <p:nvPicPr>
          <p:cNvPr id="5" name="Picture 4">
            <a:extLst>
              <a:ext uri="{FF2B5EF4-FFF2-40B4-BE49-F238E27FC236}">
                <a16:creationId xmlns:a16="http://schemas.microsoft.com/office/drawing/2014/main" id="{3EC04803-56B5-BF13-A2BF-8B01C6524A9D}"/>
              </a:ext>
            </a:extLst>
          </p:cNvPr>
          <p:cNvPicPr>
            <a:picLocks noChangeAspect="1"/>
          </p:cNvPicPr>
          <p:nvPr/>
        </p:nvPicPr>
        <p:blipFill>
          <a:blip r:embed="rId3"/>
          <a:stretch>
            <a:fillRect/>
          </a:stretch>
        </p:blipFill>
        <p:spPr>
          <a:xfrm>
            <a:off x="402244" y="1382361"/>
            <a:ext cx="4836506" cy="4232623"/>
          </a:xfrm>
          <a:prstGeom prst="rect">
            <a:avLst/>
          </a:prstGeom>
          <a:effectLst>
            <a:outerShdw blurRad="50800" dist="38100" dir="13500000" algn="br" rotWithShape="0">
              <a:prstClr val="black">
                <a:alpha val="40000"/>
              </a:prstClr>
            </a:outerShdw>
          </a:effectLst>
        </p:spPr>
      </p:pic>
      <p:grpSp>
        <p:nvGrpSpPr>
          <p:cNvPr id="20" name="Group 19">
            <a:extLst>
              <a:ext uri="{FF2B5EF4-FFF2-40B4-BE49-F238E27FC236}">
                <a16:creationId xmlns:a16="http://schemas.microsoft.com/office/drawing/2014/main" id="{C8A87B56-B934-88DA-6DBA-B0340E1323F3}"/>
              </a:ext>
            </a:extLst>
          </p:cNvPr>
          <p:cNvGrpSpPr/>
          <p:nvPr/>
        </p:nvGrpSpPr>
        <p:grpSpPr>
          <a:xfrm>
            <a:off x="5505450" y="1382361"/>
            <a:ext cx="6096000" cy="3112007"/>
            <a:chOff x="5505450" y="1382361"/>
            <a:chExt cx="6096000" cy="3112007"/>
          </a:xfrm>
        </p:grpSpPr>
        <p:sp>
          <p:nvSpPr>
            <p:cNvPr id="14" name="TextBox 13">
              <a:extLst>
                <a:ext uri="{FF2B5EF4-FFF2-40B4-BE49-F238E27FC236}">
                  <a16:creationId xmlns:a16="http://schemas.microsoft.com/office/drawing/2014/main" id="{F9C599DF-D069-27E3-AC0D-4C84F8AF29D8}"/>
                </a:ext>
              </a:extLst>
            </p:cNvPr>
            <p:cNvSpPr txBox="1"/>
            <p:nvPr/>
          </p:nvSpPr>
          <p:spPr>
            <a:xfrm>
              <a:off x="5505450" y="1382361"/>
              <a:ext cx="6096000" cy="1200329"/>
            </a:xfrm>
            <a:prstGeom prst="rect">
              <a:avLst/>
            </a:prstGeom>
            <a:noFill/>
            <a:ln w="28575">
              <a:noFill/>
              <a:prstDash val="sysDash"/>
            </a:ln>
          </p:spPr>
          <p:txBody>
            <a:bodyPr wrap="square" lIns="91440" tIns="45720" rIns="91440" bIns="45720" anchor="t">
              <a:spAutoFit/>
            </a:bodyPr>
            <a:lstStyle>
              <a:defPPr>
                <a:defRPr lang="en-US"/>
              </a:defPPr>
              <a:lvl1pPr>
                <a:defRPr b="1">
                  <a:solidFill>
                    <a:srgbClr val="243F8E"/>
                  </a:solidFill>
                  <a:latin typeface="TH SarabunPSK" panose="020B0500040200020003" pitchFamily="34" charset="-34"/>
                  <a:cs typeface="TH SarabunPSK" panose="020B0500040200020003" pitchFamily="34" charset="-34"/>
                </a:defRPr>
              </a:lvl1pPr>
              <a:lvl3pPr lvl="2" algn="ctr">
                <a:lnSpc>
                  <a:spcPct val="200000"/>
                </a:lnSpc>
                <a:defRPr>
                  <a:solidFill>
                    <a:schemeClr val="accent1"/>
                  </a:solidFill>
                </a:defRPr>
              </a:lvl3pPr>
            </a:lstStyle>
            <a:p>
              <a:r>
                <a:rPr lang="en-US" dirty="0"/>
                <a:t>prioritizing your task list in advance — a dedicated weekly review is a must.</a:t>
              </a:r>
              <a:endParaRPr lang="th-TH" dirty="0"/>
            </a:p>
            <a:p>
              <a:r>
                <a:rPr lang="en-US" dirty="0"/>
                <a:t>At the end of every workday, review any tasks you didn’t finish — as well as any new tasks that have come in — and adjust your time blocks for the rest of the week accordingly.</a:t>
              </a:r>
            </a:p>
          </p:txBody>
        </p:sp>
        <p:sp>
          <p:nvSpPr>
            <p:cNvPr id="18" name="TextBox 17">
              <a:extLst>
                <a:ext uri="{FF2B5EF4-FFF2-40B4-BE49-F238E27FC236}">
                  <a16:creationId xmlns:a16="http://schemas.microsoft.com/office/drawing/2014/main" id="{8CDC28D0-73B2-9B7C-B302-436ABB1238CA}"/>
                </a:ext>
              </a:extLst>
            </p:cNvPr>
            <p:cNvSpPr txBox="1"/>
            <p:nvPr/>
          </p:nvSpPr>
          <p:spPr>
            <a:xfrm>
              <a:off x="5505450" y="3017040"/>
              <a:ext cx="6096000" cy="1477328"/>
            </a:xfrm>
            <a:prstGeom prst="rect">
              <a:avLst/>
            </a:prstGeom>
            <a:noFill/>
            <a:ln w="28575">
              <a:noFill/>
              <a:prstDash val="sysDash"/>
            </a:ln>
          </p:spPr>
          <p:txBody>
            <a:bodyPr wrap="square" lIns="91440" tIns="45720" rIns="91440" bIns="45720" anchor="t">
              <a:spAutoFit/>
            </a:bodyPr>
            <a:lstStyle>
              <a:defPPr>
                <a:defRPr lang="en-US"/>
              </a:defPPr>
              <a:lvl1pPr algn="ctr">
                <a:defRPr b="1">
                  <a:solidFill>
                    <a:srgbClr val="243F8E"/>
                  </a:solidFill>
                  <a:latin typeface="TH SarabunPSK" panose="020B0500040200020003" pitchFamily="34" charset="-34"/>
                  <a:cs typeface="TH SarabunPSK" panose="020B0500040200020003" pitchFamily="34" charset="-34"/>
                </a:defRPr>
              </a:lvl1pPr>
              <a:lvl3pPr lvl="2" algn="ctr">
                <a:lnSpc>
                  <a:spcPct val="200000"/>
                </a:lnSpc>
                <a:defRPr>
                  <a:solidFill>
                    <a:schemeClr val="accent1"/>
                  </a:solidFill>
                </a:defRPr>
              </a:lvl3pPr>
            </a:lstStyle>
            <a:p>
              <a:pPr marL="285750" indent="-285750" algn="l">
                <a:buFont typeface="Wingdings" panose="05000000000000000000" pitchFamily="2" charset="2"/>
                <a:buChar char="§"/>
              </a:pPr>
              <a:r>
                <a:rPr lang="en-US" dirty="0"/>
                <a:t>forces you to plan each task ahead</a:t>
              </a:r>
            </a:p>
            <a:p>
              <a:pPr marL="285750" indent="-285750" algn="l">
                <a:buFont typeface="Wingdings" panose="05000000000000000000" pitchFamily="2" charset="2"/>
                <a:buChar char="§"/>
              </a:pPr>
              <a:r>
                <a:rPr lang="en-US" dirty="0"/>
                <a:t> helps you avoid procrastination</a:t>
              </a:r>
            </a:p>
            <a:p>
              <a:pPr marL="285750" indent="-285750" algn="l">
                <a:buFont typeface="Wingdings" panose="05000000000000000000" pitchFamily="2" charset="2"/>
                <a:buChar char="§"/>
              </a:pPr>
              <a:r>
                <a:rPr lang="en-US" dirty="0"/>
                <a:t> focus on work without getting slowed down</a:t>
              </a:r>
            </a:p>
            <a:p>
              <a:pPr marL="285750" indent="-285750" algn="l">
                <a:buFont typeface="Wingdings" panose="05000000000000000000" pitchFamily="2" charset="2"/>
                <a:buChar char="§"/>
              </a:pPr>
              <a:r>
                <a:rPr lang="en-US" dirty="0"/>
                <a:t>schedule breaks</a:t>
              </a:r>
            </a:p>
            <a:p>
              <a:pPr marL="285750" indent="-285750" algn="l">
                <a:buFont typeface="Wingdings" panose="05000000000000000000" pitchFamily="2" charset="2"/>
                <a:buChar char="§"/>
              </a:pPr>
              <a:r>
                <a:rPr lang="en-US" dirty="0"/>
                <a:t>thinking creatively without getting bored or exhausted</a:t>
              </a:r>
            </a:p>
          </p:txBody>
        </p:sp>
      </p:grpSp>
      <p:sp>
        <p:nvSpPr>
          <p:cNvPr id="19" name="TextBox 18">
            <a:extLst>
              <a:ext uri="{FF2B5EF4-FFF2-40B4-BE49-F238E27FC236}">
                <a16:creationId xmlns:a16="http://schemas.microsoft.com/office/drawing/2014/main" id="{A174FCE9-2752-4C18-659B-766EEDDFEAEB}"/>
              </a:ext>
            </a:extLst>
          </p:cNvPr>
          <p:cNvSpPr txBox="1"/>
          <p:nvPr/>
        </p:nvSpPr>
        <p:spPr>
          <a:xfrm>
            <a:off x="5690560" y="5614984"/>
            <a:ext cx="6096000" cy="369332"/>
          </a:xfrm>
          <a:prstGeom prst="rect">
            <a:avLst/>
          </a:prstGeom>
          <a:solidFill>
            <a:srgbClr val="FFFF00"/>
          </a:solidFill>
          <a:ln w="28575">
            <a:solidFill>
              <a:schemeClr val="accent1"/>
            </a:solidFill>
            <a:prstDash val="sysDash"/>
          </a:ln>
        </p:spPr>
        <p:txBody>
          <a:bodyPr wrap="square" lIns="91440" tIns="45720" rIns="91440" bIns="45720" anchor="t">
            <a:spAutoFit/>
          </a:bodyPr>
          <a:lstStyle>
            <a:defPPr>
              <a:defRPr lang="en-US"/>
            </a:defPPr>
            <a:lvl1pPr>
              <a:defRPr b="1">
                <a:solidFill>
                  <a:srgbClr val="243F8E"/>
                </a:solidFill>
                <a:latin typeface="TH SarabunPSK" panose="020B0500040200020003" pitchFamily="34" charset="-34"/>
                <a:cs typeface="TH SarabunPSK" panose="020B0500040200020003" pitchFamily="34" charset="-34"/>
              </a:defRPr>
            </a:lvl1pPr>
          </a:lstStyle>
          <a:p>
            <a:pPr algn="ctr"/>
            <a:r>
              <a:rPr lang="en-US" dirty="0">
                <a:latin typeface="TH SarabunPSK"/>
                <a:cs typeface="TH SarabunPSK"/>
              </a:rPr>
              <a:t>Recommend for:</a:t>
            </a:r>
            <a:r>
              <a:rPr lang="th-TH" dirty="0">
                <a:latin typeface="TH SarabunPSK"/>
                <a:cs typeface="TH SarabunPSK"/>
              </a:rPr>
              <a:t> </a:t>
            </a:r>
            <a:r>
              <a:rPr lang="en-US" sz="1800" dirty="0">
                <a:latin typeface="TH SarabunPSK"/>
                <a:cs typeface="TH SarabunPSK"/>
              </a:rPr>
              <a:t>Multitasker, Underestimator, Wild Procrastinator</a:t>
            </a:r>
            <a:r>
              <a:rPr lang="en-US" dirty="0">
                <a:latin typeface="TH SarabunPSK"/>
                <a:cs typeface="TH SarabunPSK"/>
              </a:rPr>
              <a:t> </a:t>
            </a:r>
            <a:endParaRPr lang="en-US" dirty="0"/>
          </a:p>
        </p:txBody>
      </p:sp>
      <p:pic>
        <p:nvPicPr>
          <p:cNvPr id="21" name="Picture 20">
            <a:extLst>
              <a:ext uri="{FF2B5EF4-FFF2-40B4-BE49-F238E27FC236}">
                <a16:creationId xmlns:a16="http://schemas.microsoft.com/office/drawing/2014/main" id="{4F5AD921-51D4-BA96-8F42-69A054982C3D}"/>
              </a:ext>
            </a:extLst>
          </p:cNvPr>
          <p:cNvPicPr>
            <a:picLocks noChangeAspect="1"/>
          </p:cNvPicPr>
          <p:nvPr/>
        </p:nvPicPr>
        <p:blipFill rotWithShape="1">
          <a:blip r:embed="rId4"/>
          <a:srcRect l="29234" t="41871" r="29528" b="24678"/>
          <a:stretch/>
        </p:blipFill>
        <p:spPr>
          <a:xfrm>
            <a:off x="3526632" y="4494368"/>
            <a:ext cx="1712118" cy="1736404"/>
          </a:xfrm>
          <a:prstGeom prst="ellipse">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4207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r>
              <a:rPr lang="en-US" sz="2800" dirty="0">
                <a:solidFill>
                  <a:srgbClr val="243F8E"/>
                </a:solidFill>
                <a:latin typeface="TH SarabunPSK" panose="020B0500040200020003" pitchFamily="34" charset="-34"/>
                <a:cs typeface="TH SarabunPSK" panose="020B0500040200020003" pitchFamily="34" charset="-34"/>
              </a:rPr>
              <a:t>Time Matrix</a:t>
            </a:r>
            <a:endParaRPr lang="en-US" sz="2800" dirty="0">
              <a:latin typeface="TH SarabunPSK" panose="020B0500040200020003" pitchFamily="34" charset="-34"/>
              <a:cs typeface="TH SarabunPSK" panose="020B0500040200020003" pitchFamily="34" charset="-34"/>
            </a:endParaRPr>
          </a:p>
        </p:txBody>
      </p:sp>
      <p:sp>
        <p:nvSpPr>
          <p:cNvPr id="80" name="TextBox 79">
            <a:extLst>
              <a:ext uri="{FF2B5EF4-FFF2-40B4-BE49-F238E27FC236}">
                <a16:creationId xmlns:a16="http://schemas.microsoft.com/office/drawing/2014/main" id="{EF633D79-95FF-0515-0E60-24DFC916B4B2}"/>
              </a:ext>
            </a:extLst>
          </p:cNvPr>
          <p:cNvSpPr txBox="1"/>
          <p:nvPr/>
        </p:nvSpPr>
        <p:spPr>
          <a:xfrm>
            <a:off x="3551069" y="5771894"/>
            <a:ext cx="5089862" cy="369332"/>
          </a:xfrm>
          <a:prstGeom prst="rect">
            <a:avLst/>
          </a:prstGeom>
          <a:solidFill>
            <a:srgbClr val="FFFF00"/>
          </a:solidFill>
          <a:ln w="28575">
            <a:solidFill>
              <a:schemeClr val="accent1"/>
            </a:solidFill>
            <a:prstDash val="sysDash"/>
          </a:ln>
        </p:spPr>
        <p:txBody>
          <a:bodyPr wrap="square" lIns="91440" tIns="45720" rIns="91440" bIns="45720" anchor="t">
            <a:spAutoFit/>
          </a:bodyPr>
          <a:lstStyle>
            <a:defPPr>
              <a:defRPr lang="en-US"/>
            </a:defPPr>
            <a:lvl1pPr>
              <a:defRPr b="1">
                <a:solidFill>
                  <a:srgbClr val="243F8E"/>
                </a:solidFill>
                <a:latin typeface="TH SarabunPSK" panose="020B0500040200020003" pitchFamily="34" charset="-34"/>
                <a:cs typeface="TH SarabunPSK" panose="020B0500040200020003" pitchFamily="34" charset="-34"/>
              </a:defRPr>
            </a:lvl1pPr>
          </a:lstStyle>
          <a:p>
            <a:pPr algn="ctr"/>
            <a:r>
              <a:rPr lang="en-US" dirty="0">
                <a:latin typeface="TH SarabunPSK"/>
                <a:cs typeface="TH SarabunPSK"/>
              </a:rPr>
              <a:t>Recommend for:</a:t>
            </a:r>
            <a:r>
              <a:rPr lang="th-TH" dirty="0">
                <a:latin typeface="TH SarabunPSK"/>
                <a:cs typeface="TH SarabunPSK"/>
              </a:rPr>
              <a:t> </a:t>
            </a:r>
            <a:r>
              <a:rPr lang="en-US" dirty="0">
                <a:latin typeface="TH SarabunPSK"/>
                <a:cs typeface="TH SarabunPSK"/>
              </a:rPr>
              <a:t>The Firefighter,</a:t>
            </a:r>
            <a:r>
              <a:rPr lang="en-US" sz="1800" dirty="0">
                <a:latin typeface="TH SarabunPSK"/>
                <a:cs typeface="TH SarabunPSK"/>
              </a:rPr>
              <a:t> Multitasker, Over-Committer</a:t>
            </a:r>
            <a:r>
              <a:rPr lang="en-US" dirty="0">
                <a:latin typeface="TH SarabunPSK"/>
                <a:cs typeface="TH SarabunPSK"/>
              </a:rPr>
              <a:t> </a:t>
            </a:r>
            <a:endParaRPr lang="en-US" dirty="0"/>
          </a:p>
        </p:txBody>
      </p:sp>
      <p:grpSp>
        <p:nvGrpSpPr>
          <p:cNvPr id="11" name="Group 10">
            <a:extLst>
              <a:ext uri="{FF2B5EF4-FFF2-40B4-BE49-F238E27FC236}">
                <a16:creationId xmlns:a16="http://schemas.microsoft.com/office/drawing/2014/main" id="{7E683A44-4B9B-CD90-8E51-A28AE903B72A}"/>
              </a:ext>
            </a:extLst>
          </p:cNvPr>
          <p:cNvGrpSpPr/>
          <p:nvPr/>
        </p:nvGrpSpPr>
        <p:grpSpPr>
          <a:xfrm>
            <a:off x="1871418" y="959373"/>
            <a:ext cx="8449164" cy="4506381"/>
            <a:chOff x="425434" y="957169"/>
            <a:chExt cx="8449164" cy="4506381"/>
          </a:xfrm>
        </p:grpSpPr>
        <p:grpSp>
          <p:nvGrpSpPr>
            <p:cNvPr id="3" name="Group 2">
              <a:extLst>
                <a:ext uri="{FF2B5EF4-FFF2-40B4-BE49-F238E27FC236}">
                  <a16:creationId xmlns:a16="http://schemas.microsoft.com/office/drawing/2014/main" id="{4BA7D531-B2B3-E870-B3BB-382782BEC89F}"/>
                </a:ext>
              </a:extLst>
            </p:cNvPr>
            <p:cNvGrpSpPr/>
            <p:nvPr/>
          </p:nvGrpSpPr>
          <p:grpSpPr>
            <a:xfrm>
              <a:off x="425434" y="1858420"/>
              <a:ext cx="4710092" cy="3605130"/>
              <a:chOff x="427026" y="1519871"/>
              <a:chExt cx="4695024" cy="3396673"/>
            </a:xfrm>
          </p:grpSpPr>
          <p:pic>
            <p:nvPicPr>
              <p:cNvPr id="2" name="Picture 1">
                <a:extLst>
                  <a:ext uri="{FF2B5EF4-FFF2-40B4-BE49-F238E27FC236}">
                    <a16:creationId xmlns:a16="http://schemas.microsoft.com/office/drawing/2014/main" id="{C7DF8C4B-D308-9B1D-6BAB-DA94B53771B0}"/>
                  </a:ext>
                </a:extLst>
              </p:cNvPr>
              <p:cNvPicPr>
                <a:picLocks noChangeAspect="1"/>
              </p:cNvPicPr>
              <p:nvPr/>
            </p:nvPicPr>
            <p:blipFill>
              <a:blip r:embed="rId3"/>
              <a:stretch>
                <a:fillRect/>
              </a:stretch>
            </p:blipFill>
            <p:spPr>
              <a:xfrm>
                <a:off x="2902914" y="1787727"/>
                <a:ext cx="2219136" cy="1566808"/>
              </a:xfrm>
              <a:prstGeom prst="rect">
                <a:avLst/>
              </a:prstGeom>
            </p:spPr>
          </p:pic>
          <p:grpSp>
            <p:nvGrpSpPr>
              <p:cNvPr id="45" name="Group 44">
                <a:extLst>
                  <a:ext uri="{FF2B5EF4-FFF2-40B4-BE49-F238E27FC236}">
                    <a16:creationId xmlns:a16="http://schemas.microsoft.com/office/drawing/2014/main" id="{44244C6F-1DA4-0DAE-F20F-7B425BCE6FFC}"/>
                  </a:ext>
                </a:extLst>
              </p:cNvPr>
              <p:cNvGrpSpPr/>
              <p:nvPr/>
            </p:nvGrpSpPr>
            <p:grpSpPr>
              <a:xfrm>
                <a:off x="427026" y="1519871"/>
                <a:ext cx="4682236" cy="3396673"/>
                <a:chOff x="5271313" y="1646862"/>
                <a:chExt cx="6137423" cy="4452322"/>
              </a:xfrm>
            </p:grpSpPr>
            <p:sp>
              <p:nvSpPr>
                <p:cNvPr id="41" name="TextBox 40">
                  <a:extLst>
                    <a:ext uri="{FF2B5EF4-FFF2-40B4-BE49-F238E27FC236}">
                      <a16:creationId xmlns:a16="http://schemas.microsoft.com/office/drawing/2014/main" id="{3CFBD423-B348-BD27-A92A-DAE16BD202A1}"/>
                    </a:ext>
                  </a:extLst>
                </p:cNvPr>
                <p:cNvSpPr txBox="1"/>
                <p:nvPr/>
              </p:nvSpPr>
              <p:spPr>
                <a:xfrm>
                  <a:off x="8745644" y="2624509"/>
                  <a:ext cx="2254102" cy="646331"/>
                </a:xfrm>
                <a:prstGeom prst="rect">
                  <a:avLst/>
                </a:prstGeom>
                <a:noFill/>
              </p:spPr>
              <p:txBody>
                <a:bodyPr wrap="square" rtlCol="0">
                  <a:spAutoFit/>
                </a:bodyPr>
                <a:lstStyle/>
                <a:p>
                  <a:pPr algn="ctr"/>
                  <a:r>
                    <a:rPr lang="th-TH" dirty="0">
                      <a:solidFill>
                        <a:srgbClr val="F55930"/>
                      </a:solidFill>
                      <a:latin typeface="TH SarabunPSK" panose="020B0500040200020003" pitchFamily="34" charset="-34"/>
                      <a:cs typeface="TH SarabunPSK" panose="020B0500040200020003" pitchFamily="34" charset="-34"/>
                    </a:rPr>
                    <a:t>การจัด </a:t>
                  </a:r>
                  <a:r>
                    <a:rPr lang="en-US" dirty="0">
                      <a:solidFill>
                        <a:srgbClr val="F55930"/>
                      </a:solidFill>
                      <a:latin typeface="TH SarabunPSK" panose="020B0500040200020003" pitchFamily="34" charset="-34"/>
                      <a:cs typeface="TH SarabunPSK" panose="020B0500040200020003" pitchFamily="34" charset="-34"/>
                    </a:rPr>
                    <a:t>scheduling</a:t>
                  </a:r>
                </a:p>
                <a:p>
                  <a:pPr algn="ctr"/>
                  <a:r>
                    <a:rPr lang="th-TH" dirty="0">
                      <a:solidFill>
                        <a:srgbClr val="F55930"/>
                      </a:solidFill>
                      <a:latin typeface="TH SarabunPSK" panose="020B0500040200020003" pitchFamily="34" charset="-34"/>
                      <a:cs typeface="TH SarabunPSK" panose="020B0500040200020003" pitchFamily="34" charset="-34"/>
                    </a:rPr>
                    <a:t>การฝึกอบรม</a:t>
                  </a:r>
                  <a:endParaRPr lang="en-US" dirty="0">
                    <a:solidFill>
                      <a:srgbClr val="F55930"/>
                    </a:solidFill>
                    <a:latin typeface="TH SarabunPSK" panose="020B0500040200020003" pitchFamily="34" charset="-34"/>
                    <a:cs typeface="TH SarabunPSK" panose="020B0500040200020003" pitchFamily="34" charset="-34"/>
                  </a:endParaRPr>
                </a:p>
              </p:txBody>
            </p:sp>
            <p:grpSp>
              <p:nvGrpSpPr>
                <p:cNvPr id="39" name="Group 38">
                  <a:extLst>
                    <a:ext uri="{FF2B5EF4-FFF2-40B4-BE49-F238E27FC236}">
                      <a16:creationId xmlns:a16="http://schemas.microsoft.com/office/drawing/2014/main" id="{D96985E1-F42A-E54B-FF2B-EE3042851532}"/>
                    </a:ext>
                  </a:extLst>
                </p:cNvPr>
                <p:cNvGrpSpPr/>
                <p:nvPr/>
              </p:nvGrpSpPr>
              <p:grpSpPr>
                <a:xfrm>
                  <a:off x="5271313" y="1646862"/>
                  <a:ext cx="6137423" cy="4452322"/>
                  <a:chOff x="4867276" y="1288902"/>
                  <a:chExt cx="6137423" cy="4452322"/>
                </a:xfrm>
              </p:grpSpPr>
              <p:sp>
                <p:nvSpPr>
                  <p:cNvPr id="22" name="Rectangle 21">
                    <a:extLst>
                      <a:ext uri="{FF2B5EF4-FFF2-40B4-BE49-F238E27FC236}">
                        <a16:creationId xmlns:a16="http://schemas.microsoft.com/office/drawing/2014/main" id="{FB340A02-1294-3E8A-5E4B-2820BEBC2525}"/>
                      </a:ext>
                    </a:extLst>
                  </p:cNvPr>
                  <p:cNvSpPr/>
                  <p:nvPr/>
                </p:nvSpPr>
                <p:spPr>
                  <a:xfrm>
                    <a:off x="5220587" y="1646863"/>
                    <a:ext cx="2892056" cy="2036551"/>
                  </a:xfrm>
                  <a:prstGeom prst="rect">
                    <a:avLst/>
                  </a:prstGeom>
                  <a:solidFill>
                    <a:srgbClr val="0162F7"/>
                  </a:solidFill>
                  <a:ln>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31F4B70-D86C-B968-B3D5-2831F9C7B9F9}"/>
                      </a:ext>
                    </a:extLst>
                  </p:cNvPr>
                  <p:cNvSpPr/>
                  <p:nvPr/>
                </p:nvSpPr>
                <p:spPr>
                  <a:xfrm>
                    <a:off x="5220587" y="3683413"/>
                    <a:ext cx="2892056" cy="2036551"/>
                  </a:xfrm>
                  <a:prstGeom prst="rect">
                    <a:avLst/>
                  </a:prstGeom>
                  <a:solidFill>
                    <a:schemeClr val="bg1">
                      <a:lumMod val="95000"/>
                    </a:schemeClr>
                  </a:solidFill>
                  <a:ln>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3CDE93A-7BF4-FA78-F6A0-77270CBC072C}"/>
                      </a:ext>
                    </a:extLst>
                  </p:cNvPr>
                  <p:cNvSpPr/>
                  <p:nvPr/>
                </p:nvSpPr>
                <p:spPr>
                  <a:xfrm>
                    <a:off x="8112643" y="3683412"/>
                    <a:ext cx="2892056" cy="2036551"/>
                  </a:xfrm>
                  <a:prstGeom prst="rect">
                    <a:avLst/>
                  </a:prstGeom>
                  <a:solidFill>
                    <a:srgbClr val="F55930"/>
                  </a:solidFill>
                  <a:ln>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3674D85-C136-8B93-60F1-E53897C33548}"/>
                      </a:ext>
                    </a:extLst>
                  </p:cNvPr>
                  <p:cNvSpPr/>
                  <p:nvPr/>
                </p:nvSpPr>
                <p:spPr>
                  <a:xfrm>
                    <a:off x="7612912" y="3174587"/>
                    <a:ext cx="499731" cy="50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Rectangle 29">
                    <a:extLst>
                      <a:ext uri="{FF2B5EF4-FFF2-40B4-BE49-F238E27FC236}">
                        <a16:creationId xmlns:a16="http://schemas.microsoft.com/office/drawing/2014/main" id="{88623FA7-557F-5CD7-0148-8753A0CB5F1C}"/>
                      </a:ext>
                    </a:extLst>
                  </p:cNvPr>
                  <p:cNvSpPr/>
                  <p:nvPr/>
                </p:nvSpPr>
                <p:spPr>
                  <a:xfrm>
                    <a:off x="8117959" y="3174587"/>
                    <a:ext cx="499731" cy="5088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55930"/>
                        </a:solidFill>
                      </a:rPr>
                      <a:t>2</a:t>
                    </a:r>
                  </a:p>
                </p:txBody>
              </p:sp>
              <p:sp>
                <p:nvSpPr>
                  <p:cNvPr id="31" name="Rectangle 30">
                    <a:extLst>
                      <a:ext uri="{FF2B5EF4-FFF2-40B4-BE49-F238E27FC236}">
                        <a16:creationId xmlns:a16="http://schemas.microsoft.com/office/drawing/2014/main" id="{C05A9650-84F3-9966-1675-F6D25C7DCD65}"/>
                      </a:ext>
                    </a:extLst>
                  </p:cNvPr>
                  <p:cNvSpPr/>
                  <p:nvPr/>
                </p:nvSpPr>
                <p:spPr>
                  <a:xfrm>
                    <a:off x="7607596" y="3685083"/>
                    <a:ext cx="499731" cy="5088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162F7"/>
                        </a:solidFill>
                      </a:rPr>
                      <a:t>3</a:t>
                    </a:r>
                  </a:p>
                </p:txBody>
              </p:sp>
              <p:sp>
                <p:nvSpPr>
                  <p:cNvPr id="32" name="Rectangle 31">
                    <a:extLst>
                      <a:ext uri="{FF2B5EF4-FFF2-40B4-BE49-F238E27FC236}">
                        <a16:creationId xmlns:a16="http://schemas.microsoft.com/office/drawing/2014/main" id="{321B9F0D-239E-1408-4FDE-D1B2DDF69A9F}"/>
                      </a:ext>
                    </a:extLst>
                  </p:cNvPr>
                  <p:cNvSpPr/>
                  <p:nvPr/>
                </p:nvSpPr>
                <p:spPr>
                  <a:xfrm>
                    <a:off x="8117959" y="3694044"/>
                    <a:ext cx="499731" cy="50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Rectangle 32">
                    <a:extLst>
                      <a:ext uri="{FF2B5EF4-FFF2-40B4-BE49-F238E27FC236}">
                        <a16:creationId xmlns:a16="http://schemas.microsoft.com/office/drawing/2014/main" id="{4318294C-1420-BB26-8076-198166F1F7F7}"/>
                      </a:ext>
                    </a:extLst>
                  </p:cNvPr>
                  <p:cNvSpPr/>
                  <p:nvPr/>
                </p:nvSpPr>
                <p:spPr>
                  <a:xfrm>
                    <a:off x="5220587" y="1288902"/>
                    <a:ext cx="2886740" cy="282538"/>
                  </a:xfrm>
                  <a:prstGeom prst="rect">
                    <a:avLst/>
                  </a:prstGeom>
                  <a:ln w="19050">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H SarabunPSK" panose="020B0500040200020003" pitchFamily="34" charset="-34"/>
                        <a:cs typeface="TH SarabunPSK" panose="020B0500040200020003" pitchFamily="34" charset="-34"/>
                      </a:rPr>
                      <a:t>Urgent</a:t>
                    </a:r>
                  </a:p>
                </p:txBody>
              </p:sp>
              <p:sp>
                <p:nvSpPr>
                  <p:cNvPr id="34" name="Rectangle 33">
                    <a:extLst>
                      <a:ext uri="{FF2B5EF4-FFF2-40B4-BE49-F238E27FC236}">
                        <a16:creationId xmlns:a16="http://schemas.microsoft.com/office/drawing/2014/main" id="{B0FB60D5-F381-F19A-1D8A-00AD05332BE2}"/>
                      </a:ext>
                    </a:extLst>
                  </p:cNvPr>
                  <p:cNvSpPr/>
                  <p:nvPr/>
                </p:nvSpPr>
                <p:spPr>
                  <a:xfrm>
                    <a:off x="8107327" y="1288902"/>
                    <a:ext cx="2897372" cy="280868"/>
                  </a:xfrm>
                  <a:prstGeom prst="rect">
                    <a:avLst/>
                  </a:prstGeom>
                  <a:ln w="19050">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H SarabunPSK" panose="020B0500040200020003" pitchFamily="34" charset="-34"/>
                        <a:cs typeface="TH SarabunPSK" panose="020B0500040200020003" pitchFamily="34" charset="-34"/>
                      </a:rPr>
                      <a:t>Not Urgent</a:t>
                    </a:r>
                  </a:p>
                </p:txBody>
              </p:sp>
              <p:sp>
                <p:nvSpPr>
                  <p:cNvPr id="37" name="Rectangle 36">
                    <a:extLst>
                      <a:ext uri="{FF2B5EF4-FFF2-40B4-BE49-F238E27FC236}">
                        <a16:creationId xmlns:a16="http://schemas.microsoft.com/office/drawing/2014/main" id="{4809D775-EF10-39B4-9F21-D4B0A99816A2}"/>
                      </a:ext>
                    </a:extLst>
                  </p:cNvPr>
                  <p:cNvSpPr/>
                  <p:nvPr/>
                </p:nvSpPr>
                <p:spPr>
                  <a:xfrm rot="16200000">
                    <a:off x="3995586" y="2529183"/>
                    <a:ext cx="2025918" cy="282538"/>
                  </a:xfrm>
                  <a:prstGeom prst="rect">
                    <a:avLst/>
                  </a:prstGeom>
                  <a:ln w="19050">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H SarabunPSK" panose="020B0500040200020003" pitchFamily="34" charset="-34"/>
                        <a:cs typeface="TH SarabunPSK" panose="020B0500040200020003" pitchFamily="34" charset="-34"/>
                      </a:rPr>
                      <a:t>Important</a:t>
                    </a:r>
                  </a:p>
                </p:txBody>
              </p:sp>
              <p:sp>
                <p:nvSpPr>
                  <p:cNvPr id="38" name="Rectangle 37">
                    <a:extLst>
                      <a:ext uri="{FF2B5EF4-FFF2-40B4-BE49-F238E27FC236}">
                        <a16:creationId xmlns:a16="http://schemas.microsoft.com/office/drawing/2014/main" id="{9B884760-5CB6-1D4D-F44D-4724720AB47F}"/>
                      </a:ext>
                    </a:extLst>
                  </p:cNvPr>
                  <p:cNvSpPr/>
                  <p:nvPr/>
                </p:nvSpPr>
                <p:spPr>
                  <a:xfrm rot="16200000">
                    <a:off x="3979638" y="4571049"/>
                    <a:ext cx="2057813" cy="282538"/>
                  </a:xfrm>
                  <a:prstGeom prst="rect">
                    <a:avLst/>
                  </a:prstGeom>
                  <a:ln w="19050">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H SarabunPSK" panose="020B0500040200020003" pitchFamily="34" charset="-34"/>
                        <a:cs typeface="TH SarabunPSK" panose="020B0500040200020003" pitchFamily="34" charset="-34"/>
                      </a:rPr>
                      <a:t>Not Important</a:t>
                    </a:r>
                  </a:p>
                </p:txBody>
              </p:sp>
            </p:grpSp>
            <p:sp>
              <p:nvSpPr>
                <p:cNvPr id="40" name="TextBox 39">
                  <a:extLst>
                    <a:ext uri="{FF2B5EF4-FFF2-40B4-BE49-F238E27FC236}">
                      <a16:creationId xmlns:a16="http://schemas.microsoft.com/office/drawing/2014/main" id="{25897280-9B44-3CF2-781E-77AE80D93447}"/>
                    </a:ext>
                  </a:extLst>
                </p:cNvPr>
                <p:cNvSpPr txBox="1"/>
                <p:nvPr/>
              </p:nvSpPr>
              <p:spPr>
                <a:xfrm>
                  <a:off x="5858518" y="2624509"/>
                  <a:ext cx="2254102" cy="646331"/>
                </a:xfrm>
                <a:prstGeom prst="rect">
                  <a:avLst/>
                </a:prstGeom>
                <a:noFill/>
              </p:spPr>
              <p:txBody>
                <a:bodyPr wrap="square" rtlCol="0">
                  <a:spAutoFit/>
                </a:bodyPr>
                <a:lstStyle/>
                <a:p>
                  <a:pPr algn="ctr"/>
                  <a:r>
                    <a:rPr lang="th-TH" dirty="0">
                      <a:solidFill>
                        <a:schemeClr val="bg1"/>
                      </a:solidFill>
                      <a:latin typeface="TH SarabunPSK" panose="020B0500040200020003" pitchFamily="34" charset="-34"/>
                      <a:cs typeface="TH SarabunPSK" panose="020B0500040200020003" pitchFamily="34" charset="-34"/>
                    </a:rPr>
                    <a:t>ปัญหาเร่งด่วน</a:t>
                  </a:r>
                </a:p>
                <a:p>
                  <a:pPr algn="ctr"/>
                  <a:r>
                    <a:rPr lang="en-US" dirty="0">
                      <a:solidFill>
                        <a:schemeClr val="bg1"/>
                      </a:solidFill>
                      <a:latin typeface="TH SarabunPSK" panose="020B0500040200020003" pitchFamily="34" charset="-34"/>
                      <a:cs typeface="TH SarabunPSK" panose="020B0500040200020003" pitchFamily="34" charset="-34"/>
                    </a:rPr>
                    <a:t>Due </a:t>
                  </a:r>
                  <a:r>
                    <a:rPr lang="th-TH" dirty="0">
                      <a:solidFill>
                        <a:schemeClr val="bg1"/>
                      </a:solidFill>
                      <a:latin typeface="TH SarabunPSK" panose="020B0500040200020003" pitchFamily="34" charset="-34"/>
                      <a:cs typeface="TH SarabunPSK" panose="020B0500040200020003" pitchFamily="34" charset="-34"/>
                    </a:rPr>
                    <a:t>ของโครงการต่างๆ</a:t>
                  </a:r>
                  <a:endParaRPr lang="en-US" dirty="0">
                    <a:solidFill>
                      <a:schemeClr val="bg1"/>
                    </a:solidFill>
                    <a:latin typeface="TH SarabunPSK" panose="020B0500040200020003" pitchFamily="34" charset="-34"/>
                    <a:cs typeface="TH SarabunPSK" panose="020B0500040200020003" pitchFamily="34" charset="-34"/>
                  </a:endParaRPr>
                </a:p>
              </p:txBody>
            </p:sp>
            <p:sp>
              <p:nvSpPr>
                <p:cNvPr id="42" name="TextBox 41">
                  <a:extLst>
                    <a:ext uri="{FF2B5EF4-FFF2-40B4-BE49-F238E27FC236}">
                      <a16:creationId xmlns:a16="http://schemas.microsoft.com/office/drawing/2014/main" id="{4FCCFD8A-D92C-EBC7-816C-78517F7C45F0}"/>
                    </a:ext>
                  </a:extLst>
                </p:cNvPr>
                <p:cNvSpPr txBox="1"/>
                <p:nvPr/>
              </p:nvSpPr>
              <p:spPr>
                <a:xfrm>
                  <a:off x="5858518" y="4741908"/>
                  <a:ext cx="2254102" cy="646331"/>
                </a:xfrm>
                <a:prstGeom prst="rect">
                  <a:avLst/>
                </a:prstGeom>
                <a:noFill/>
              </p:spPr>
              <p:txBody>
                <a:bodyPr wrap="square" rtlCol="0">
                  <a:spAutoFit/>
                </a:bodyPr>
                <a:lstStyle/>
                <a:p>
                  <a:pPr algn="ctr"/>
                  <a:r>
                    <a:rPr lang="th-TH" dirty="0">
                      <a:solidFill>
                        <a:srgbClr val="0162F7"/>
                      </a:solidFill>
                      <a:latin typeface="TH SarabunPSK" panose="020B0500040200020003" pitchFamily="34" charset="-34"/>
                      <a:cs typeface="TH SarabunPSK" panose="020B0500040200020003" pitchFamily="34" charset="-34"/>
                    </a:rPr>
                    <a:t>การทำรายงานบางอย่าง</a:t>
                  </a:r>
                </a:p>
                <a:p>
                  <a:pPr algn="ctr"/>
                  <a:r>
                    <a:rPr lang="th-TH" dirty="0">
                      <a:solidFill>
                        <a:srgbClr val="0162F7"/>
                      </a:solidFill>
                      <a:latin typeface="TH SarabunPSK" panose="020B0500040200020003" pitchFamily="34" charset="-34"/>
                      <a:cs typeface="TH SarabunPSK" panose="020B0500040200020003" pitchFamily="34" charset="-34"/>
                    </a:rPr>
                    <a:t>การประชุมบางรอบ</a:t>
                  </a:r>
                  <a:endParaRPr lang="en-US" dirty="0">
                    <a:solidFill>
                      <a:srgbClr val="0162F7"/>
                    </a:solidFill>
                    <a:latin typeface="TH SarabunPSK" panose="020B0500040200020003" pitchFamily="34" charset="-34"/>
                    <a:cs typeface="TH SarabunPSK" panose="020B0500040200020003" pitchFamily="34" charset="-34"/>
                  </a:endParaRPr>
                </a:p>
              </p:txBody>
            </p:sp>
            <p:sp>
              <p:nvSpPr>
                <p:cNvPr id="44" name="TextBox 43">
                  <a:extLst>
                    <a:ext uri="{FF2B5EF4-FFF2-40B4-BE49-F238E27FC236}">
                      <a16:creationId xmlns:a16="http://schemas.microsoft.com/office/drawing/2014/main" id="{A5282702-E260-7643-54F9-8B72099C6F02}"/>
                    </a:ext>
                  </a:extLst>
                </p:cNvPr>
                <p:cNvSpPr txBox="1"/>
                <p:nvPr/>
              </p:nvSpPr>
              <p:spPr>
                <a:xfrm>
                  <a:off x="8745644" y="4741908"/>
                  <a:ext cx="2254102" cy="646331"/>
                </a:xfrm>
                <a:prstGeom prst="rect">
                  <a:avLst/>
                </a:prstGeom>
                <a:noFill/>
              </p:spPr>
              <p:txBody>
                <a:bodyPr wrap="square" rtlCol="0">
                  <a:spAutoFit/>
                </a:bodyPr>
                <a:lstStyle/>
                <a:p>
                  <a:pPr algn="ctr"/>
                  <a:r>
                    <a:rPr lang="th-TH" dirty="0">
                      <a:solidFill>
                        <a:srgbClr val="FCFBFA"/>
                      </a:solidFill>
                      <a:latin typeface="TH SarabunPSK" panose="020B0500040200020003" pitchFamily="34" charset="-34"/>
                      <a:cs typeface="TH SarabunPSK" panose="020B0500040200020003" pitchFamily="34" charset="-34"/>
                    </a:rPr>
                    <a:t>กิจกรรมทั่วๆ ไป</a:t>
                  </a:r>
                </a:p>
                <a:p>
                  <a:pPr algn="ctr"/>
                  <a:r>
                    <a:rPr lang="th-TH" dirty="0">
                      <a:solidFill>
                        <a:srgbClr val="FCFBFA"/>
                      </a:solidFill>
                      <a:latin typeface="TH SarabunPSK" panose="020B0500040200020003" pitchFamily="34" charset="-34"/>
                      <a:cs typeface="TH SarabunPSK" panose="020B0500040200020003" pitchFamily="34" charset="-34"/>
                    </a:rPr>
                    <a:t>อีเมล์บางฉบับ</a:t>
                  </a:r>
                </a:p>
              </p:txBody>
            </p:sp>
          </p:grpSp>
        </p:grpSp>
        <p:sp>
          <p:nvSpPr>
            <p:cNvPr id="81" name="TextBox 80">
              <a:extLst>
                <a:ext uri="{FF2B5EF4-FFF2-40B4-BE49-F238E27FC236}">
                  <a16:creationId xmlns:a16="http://schemas.microsoft.com/office/drawing/2014/main" id="{D3C2494F-0362-D6B6-C5EE-C97BF461A063}"/>
                </a:ext>
              </a:extLst>
            </p:cNvPr>
            <p:cNvSpPr txBox="1"/>
            <p:nvPr/>
          </p:nvSpPr>
          <p:spPr>
            <a:xfrm>
              <a:off x="5721770" y="2085844"/>
              <a:ext cx="2199714" cy="369332"/>
            </a:xfrm>
            <a:prstGeom prst="rect">
              <a:avLst/>
            </a:prstGeom>
            <a:noFill/>
          </p:spPr>
          <p:txBody>
            <a:bodyPr wrap="square">
              <a:spAutoFit/>
            </a:bodyPr>
            <a:lstStyle/>
            <a:p>
              <a:pPr algn="ctr"/>
              <a:r>
                <a:rPr lang="en-US" b="1" dirty="0">
                  <a:solidFill>
                    <a:schemeClr val="accent6"/>
                  </a:solidFill>
                  <a:latin typeface="TH SarabunPSK" panose="020B0500040200020003" pitchFamily="34" charset="-34"/>
                  <a:cs typeface="TH SarabunPSK" panose="020B0500040200020003" pitchFamily="34" charset="-34"/>
                </a:rPr>
                <a:t>Good Time Management</a:t>
              </a:r>
            </a:p>
          </p:txBody>
        </p:sp>
        <p:pic>
          <p:nvPicPr>
            <p:cNvPr id="4" name="Picture 3">
              <a:extLst>
                <a:ext uri="{FF2B5EF4-FFF2-40B4-BE49-F238E27FC236}">
                  <a16:creationId xmlns:a16="http://schemas.microsoft.com/office/drawing/2014/main" id="{05B2214E-72E0-0721-808F-E38009D4308F}"/>
                </a:ext>
              </a:extLst>
            </p:cNvPr>
            <p:cNvPicPr>
              <a:picLocks noChangeAspect="1"/>
            </p:cNvPicPr>
            <p:nvPr/>
          </p:nvPicPr>
          <p:blipFill>
            <a:blip r:embed="rId4"/>
            <a:stretch>
              <a:fillRect/>
            </a:stretch>
          </p:blipFill>
          <p:spPr>
            <a:xfrm>
              <a:off x="5589366" y="3067263"/>
              <a:ext cx="3285232" cy="2396287"/>
            </a:xfrm>
            <a:prstGeom prst="rect">
              <a:avLst/>
            </a:prstGeom>
          </p:spPr>
        </p:pic>
        <p:pic>
          <p:nvPicPr>
            <p:cNvPr id="9" name="Picture 8" descr="Icon&#10;&#10;Description automatically generated">
              <a:extLst>
                <a:ext uri="{FF2B5EF4-FFF2-40B4-BE49-F238E27FC236}">
                  <a16:creationId xmlns:a16="http://schemas.microsoft.com/office/drawing/2014/main" id="{3F1DDA0B-95A5-A927-6106-06A1E371E276}"/>
                </a:ext>
              </a:extLst>
            </p:cNvPr>
            <p:cNvPicPr>
              <a:picLocks noChangeAspect="1"/>
            </p:cNvPicPr>
            <p:nvPr/>
          </p:nvPicPr>
          <p:blipFill rotWithShape="1">
            <a:blip r:embed="rId5">
              <a:extLst>
                <a:ext uri="{28A0092B-C50C-407E-A947-70E740481C1C}">
                  <a14:useLocalDpi xmlns:a14="http://schemas.microsoft.com/office/drawing/2010/main" val="0"/>
                </a:ext>
              </a:extLst>
            </a:blip>
            <a:srcRect r="53069" b="61484"/>
            <a:stretch/>
          </p:blipFill>
          <p:spPr>
            <a:xfrm rot="423790">
              <a:off x="4142871" y="957169"/>
              <a:ext cx="2439150" cy="1126024"/>
            </a:xfrm>
            <a:prstGeom prst="rect">
              <a:avLst/>
            </a:prstGeom>
          </p:spPr>
        </p:pic>
      </p:grpSp>
    </p:spTree>
    <p:extLst>
      <p:ext uri="{BB962C8B-B14F-4D97-AF65-F5344CB8AC3E}">
        <p14:creationId xmlns:p14="http://schemas.microsoft.com/office/powerpoint/2010/main" val="282052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vert="horz" lIns="91440" tIns="45720" rIns="91440" bIns="45720" rtlCol="0" anchor="ctr">
            <a:normAutofit/>
          </a:bodyPr>
          <a:lstStyle/>
          <a:p>
            <a:r>
              <a:rPr lang="en-US" sz="2800" dirty="0">
                <a:solidFill>
                  <a:srgbClr val="243F8E"/>
                </a:solidFill>
                <a:latin typeface="TH SarabunPSK" panose="020B0500040200020003" pitchFamily="34" charset="-34"/>
                <a:cs typeface="TH SarabunPSK" panose="020B0500040200020003" pitchFamily="34" charset="-34"/>
              </a:rPr>
              <a:t>Pareto Principle</a:t>
            </a:r>
          </a:p>
        </p:txBody>
      </p:sp>
      <p:pic>
        <p:nvPicPr>
          <p:cNvPr id="19" name="Picture 18">
            <a:extLst>
              <a:ext uri="{FF2B5EF4-FFF2-40B4-BE49-F238E27FC236}">
                <a16:creationId xmlns:a16="http://schemas.microsoft.com/office/drawing/2014/main" id="{07047FB8-EE54-C19B-3851-7265EE35A1C7}"/>
              </a:ext>
            </a:extLst>
          </p:cNvPr>
          <p:cNvPicPr>
            <a:picLocks noChangeAspect="1"/>
          </p:cNvPicPr>
          <p:nvPr/>
        </p:nvPicPr>
        <p:blipFill>
          <a:blip r:embed="rId3"/>
          <a:stretch>
            <a:fillRect/>
          </a:stretch>
        </p:blipFill>
        <p:spPr>
          <a:xfrm>
            <a:off x="394053" y="1416155"/>
            <a:ext cx="5177956" cy="4278792"/>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8AE13B53-2DAE-2DC2-2D95-79A3C8FDB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0480" y="0"/>
            <a:ext cx="5123963" cy="2832310"/>
          </a:xfrm>
          <a:prstGeom prst="rect">
            <a:avLst/>
          </a:prstGeom>
        </p:spPr>
      </p:pic>
      <p:grpSp>
        <p:nvGrpSpPr>
          <p:cNvPr id="26" name="Group 25">
            <a:extLst>
              <a:ext uri="{FF2B5EF4-FFF2-40B4-BE49-F238E27FC236}">
                <a16:creationId xmlns:a16="http://schemas.microsoft.com/office/drawing/2014/main" id="{02289EE9-D598-DF0F-FA9D-23EE2E79A605}"/>
              </a:ext>
            </a:extLst>
          </p:cNvPr>
          <p:cNvGrpSpPr/>
          <p:nvPr/>
        </p:nvGrpSpPr>
        <p:grpSpPr>
          <a:xfrm>
            <a:off x="5816932" y="2813779"/>
            <a:ext cx="5763768" cy="1483545"/>
            <a:chOff x="5816932" y="2754754"/>
            <a:chExt cx="5763768" cy="1483545"/>
          </a:xfrm>
        </p:grpSpPr>
        <p:sp>
          <p:nvSpPr>
            <p:cNvPr id="20" name="TextBox 19">
              <a:extLst>
                <a:ext uri="{FF2B5EF4-FFF2-40B4-BE49-F238E27FC236}">
                  <a16:creationId xmlns:a16="http://schemas.microsoft.com/office/drawing/2014/main" id="{5E4F6160-0B6E-25C6-8862-D6CE74091A4E}"/>
                </a:ext>
              </a:extLst>
            </p:cNvPr>
            <p:cNvSpPr txBox="1"/>
            <p:nvPr/>
          </p:nvSpPr>
          <p:spPr>
            <a:xfrm>
              <a:off x="5935564" y="3863109"/>
              <a:ext cx="5526505" cy="375190"/>
            </a:xfrm>
            <a:prstGeom prst="rect">
              <a:avLst/>
            </a:prstGeom>
            <a:solidFill>
              <a:srgbClr val="FFFF00"/>
            </a:solidFill>
            <a:ln w="28575">
              <a:solidFill>
                <a:schemeClr val="accent1"/>
              </a:solidFill>
              <a:prstDash val="sysDash"/>
            </a:ln>
          </p:spPr>
          <p:txBody>
            <a:bodyPr wrap="square" lIns="91440" tIns="45720" rIns="91440" bIns="45720" anchor="t">
              <a:spAutoFit/>
            </a:bodyPr>
            <a:lstStyle>
              <a:defPPr>
                <a:defRPr lang="en-US"/>
              </a:defPPr>
              <a:lvl1pPr>
                <a:defRPr b="1">
                  <a:solidFill>
                    <a:srgbClr val="243F8E"/>
                  </a:solidFill>
                  <a:latin typeface="TH SarabunPSK" panose="020B0500040200020003" pitchFamily="34" charset="-34"/>
                  <a:cs typeface="TH SarabunPSK" panose="020B0500040200020003" pitchFamily="34" charset="-34"/>
                </a:defRPr>
              </a:lvl1pPr>
            </a:lstStyle>
            <a:p>
              <a:pPr algn="ctr"/>
              <a:r>
                <a:rPr lang="en-US" dirty="0">
                  <a:latin typeface="TH SarabunPSK"/>
                  <a:cs typeface="TH SarabunPSK"/>
                </a:rPr>
                <a:t>Recommend for:</a:t>
              </a:r>
              <a:r>
                <a:rPr lang="th-TH" dirty="0">
                  <a:latin typeface="TH SarabunPSK"/>
                  <a:cs typeface="TH SarabunPSK"/>
                </a:rPr>
                <a:t> </a:t>
              </a:r>
              <a:r>
                <a:rPr lang="en-US" dirty="0">
                  <a:latin typeface="TH SarabunPSK"/>
                  <a:cs typeface="TH SarabunPSK"/>
                </a:rPr>
                <a:t>The Firefighter, Multitasker, </a:t>
              </a:r>
              <a:r>
                <a:rPr lang="en-US" sz="1800" dirty="0">
                  <a:latin typeface="TH SarabunPSK"/>
                  <a:cs typeface="TH SarabunPSK"/>
                </a:rPr>
                <a:t>Over-Committer</a:t>
              </a:r>
              <a:r>
                <a:rPr lang="en-US" dirty="0">
                  <a:latin typeface="TH SarabunPSK"/>
                  <a:cs typeface="TH SarabunPSK"/>
                </a:rPr>
                <a:t> </a:t>
              </a:r>
              <a:endParaRPr lang="en-US" dirty="0"/>
            </a:p>
          </p:txBody>
        </p:sp>
        <p:sp>
          <p:nvSpPr>
            <p:cNvPr id="24" name="TextBox 23">
              <a:extLst>
                <a:ext uri="{FF2B5EF4-FFF2-40B4-BE49-F238E27FC236}">
                  <a16:creationId xmlns:a16="http://schemas.microsoft.com/office/drawing/2014/main" id="{884E5A6E-36D3-0C90-CD76-BB9A0DF08BC3}"/>
                </a:ext>
              </a:extLst>
            </p:cNvPr>
            <p:cNvSpPr txBox="1"/>
            <p:nvPr/>
          </p:nvSpPr>
          <p:spPr>
            <a:xfrm>
              <a:off x="5816932" y="2754754"/>
              <a:ext cx="5763768" cy="646331"/>
            </a:xfrm>
            <a:prstGeom prst="rect">
              <a:avLst/>
            </a:prstGeom>
            <a:noFill/>
          </p:spPr>
          <p:txBody>
            <a:bodyPr wrap="square">
              <a:spAutoFit/>
            </a:bodyPr>
            <a:lstStyle/>
            <a:p>
              <a:pPr algn="ctr"/>
              <a:r>
                <a:rPr lang="en-US" dirty="0">
                  <a:solidFill>
                    <a:srgbClr val="243F8E"/>
                  </a:solidFill>
                  <a:latin typeface="TH SarabunPSK" panose="020B0500040200020003" pitchFamily="34" charset="-34"/>
                  <a:cs typeface="TH SarabunPSK" panose="020B0500040200020003" pitchFamily="34" charset="-34"/>
                </a:rPr>
                <a:t>Try focusing on the top 20% of your to-do list that is responsible</a:t>
              </a:r>
            </a:p>
            <a:p>
              <a:pPr algn="ctr"/>
              <a:r>
                <a:rPr lang="en-US" dirty="0">
                  <a:solidFill>
                    <a:srgbClr val="243F8E"/>
                  </a:solidFill>
                  <a:latin typeface="TH SarabunPSK" panose="020B0500040200020003" pitchFamily="34" charset="-34"/>
                  <a:cs typeface="TH SarabunPSK" panose="020B0500040200020003" pitchFamily="34" charset="-34"/>
                </a:rPr>
                <a:t> for 80% of the outcomes, you need</a:t>
              </a:r>
            </a:p>
          </p:txBody>
        </p:sp>
      </p:grpSp>
    </p:spTree>
    <p:extLst>
      <p:ext uri="{BB962C8B-B14F-4D97-AF65-F5344CB8AC3E}">
        <p14:creationId xmlns:p14="http://schemas.microsoft.com/office/powerpoint/2010/main" val="240894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r>
              <a:rPr lang="en-US" sz="2400" dirty="0">
                <a:solidFill>
                  <a:srgbClr val="243F8E"/>
                </a:solidFill>
                <a:latin typeface="TH SarabunPSK" panose="020B0500040200020003" pitchFamily="34" charset="-34"/>
                <a:cs typeface="TH SarabunPSK" panose="020B0500040200020003" pitchFamily="34" charset="-34"/>
              </a:rPr>
              <a:t>Pomodoro Techniques</a:t>
            </a:r>
          </a:p>
        </p:txBody>
      </p:sp>
      <p:sp>
        <p:nvSpPr>
          <p:cNvPr id="46" name="TextBox 45">
            <a:extLst>
              <a:ext uri="{FF2B5EF4-FFF2-40B4-BE49-F238E27FC236}">
                <a16:creationId xmlns:a16="http://schemas.microsoft.com/office/drawing/2014/main" id="{B882E270-64C4-CB8B-E51C-4C926D3398B1}"/>
              </a:ext>
            </a:extLst>
          </p:cNvPr>
          <p:cNvSpPr txBox="1"/>
          <p:nvPr/>
        </p:nvSpPr>
        <p:spPr>
          <a:xfrm>
            <a:off x="3557681" y="5715031"/>
            <a:ext cx="4984238" cy="381562"/>
          </a:xfrm>
          <a:prstGeom prst="rect">
            <a:avLst/>
          </a:prstGeom>
          <a:solidFill>
            <a:srgbClr val="FFFF00"/>
          </a:solidFill>
          <a:ln w="28575">
            <a:solidFill>
              <a:schemeClr val="accent1"/>
            </a:solidFill>
            <a:prstDash val="sysDash"/>
          </a:ln>
        </p:spPr>
        <p:txBody>
          <a:bodyPr wrap="square" lIns="91440" tIns="45720" rIns="91440" bIns="45720" anchor="t">
            <a:spAutoFit/>
          </a:bodyPr>
          <a:lstStyle>
            <a:defPPr>
              <a:defRPr lang="en-US"/>
            </a:defPPr>
            <a:lvl1pPr>
              <a:defRPr b="1">
                <a:solidFill>
                  <a:srgbClr val="243F8E"/>
                </a:solidFill>
                <a:latin typeface="TH SarabunPSK" panose="020B0500040200020003" pitchFamily="34" charset="-34"/>
                <a:cs typeface="TH SarabunPSK" panose="020B0500040200020003" pitchFamily="34" charset="-34"/>
              </a:defRPr>
            </a:lvl1pPr>
          </a:lstStyle>
          <a:p>
            <a:pPr algn="ctr"/>
            <a:r>
              <a:rPr lang="en-US" dirty="0">
                <a:latin typeface="TH SarabunPSK"/>
                <a:cs typeface="TH SarabunPSK"/>
              </a:rPr>
              <a:t>Recommend for:</a:t>
            </a:r>
            <a:r>
              <a:rPr lang="th-TH" dirty="0">
                <a:latin typeface="TH SarabunPSK"/>
                <a:cs typeface="TH SarabunPSK"/>
              </a:rPr>
              <a:t> </a:t>
            </a:r>
            <a:r>
              <a:rPr lang="en-US" dirty="0">
                <a:latin typeface="TH SarabunPSK"/>
                <a:cs typeface="TH SarabunPSK"/>
              </a:rPr>
              <a:t>Firefighter,</a:t>
            </a:r>
            <a:r>
              <a:rPr lang="en-US" sz="1800" dirty="0">
                <a:latin typeface="TH SarabunPSK"/>
                <a:cs typeface="TH SarabunPSK"/>
              </a:rPr>
              <a:t> Multitasker</a:t>
            </a:r>
            <a:r>
              <a:rPr lang="en-US" dirty="0">
                <a:latin typeface="TH SarabunPSK"/>
                <a:cs typeface="TH SarabunPSK"/>
              </a:rPr>
              <a:t> </a:t>
            </a:r>
            <a:endParaRPr lang="en-US" dirty="0"/>
          </a:p>
        </p:txBody>
      </p:sp>
      <p:grpSp>
        <p:nvGrpSpPr>
          <p:cNvPr id="52" name="Group 51">
            <a:extLst>
              <a:ext uri="{FF2B5EF4-FFF2-40B4-BE49-F238E27FC236}">
                <a16:creationId xmlns:a16="http://schemas.microsoft.com/office/drawing/2014/main" id="{4B4FC9BD-81F3-A006-B2A2-4E50E397A34F}"/>
              </a:ext>
            </a:extLst>
          </p:cNvPr>
          <p:cNvGrpSpPr/>
          <p:nvPr/>
        </p:nvGrpSpPr>
        <p:grpSpPr>
          <a:xfrm>
            <a:off x="3060530" y="1371512"/>
            <a:ext cx="6070940" cy="4114976"/>
            <a:chOff x="3060530" y="1371512"/>
            <a:chExt cx="6070940" cy="4114976"/>
          </a:xfrm>
        </p:grpSpPr>
        <p:pic>
          <p:nvPicPr>
            <p:cNvPr id="9" name="Picture 8">
              <a:extLst>
                <a:ext uri="{FF2B5EF4-FFF2-40B4-BE49-F238E27FC236}">
                  <a16:creationId xmlns:a16="http://schemas.microsoft.com/office/drawing/2014/main" id="{8F074D45-4D90-E217-CA9B-866F82CA317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0490" y1="44771" x2="50490" y2="44771"/>
                        </a14:backgroundRemoval>
                      </a14:imgEffect>
                    </a14:imgLayer>
                  </a14:imgProps>
                </a:ext>
              </a:extLst>
            </a:blip>
            <a:srcRect l="16715" t="22308" r="17496" b="22205"/>
            <a:stretch/>
          </p:blipFill>
          <p:spPr>
            <a:xfrm rot="20976994">
              <a:off x="7119574" y="3035648"/>
              <a:ext cx="2011896" cy="1696866"/>
            </a:xfrm>
            <a:prstGeom prst="rect">
              <a:avLst/>
            </a:prstGeom>
          </p:spPr>
        </p:pic>
        <p:grpSp>
          <p:nvGrpSpPr>
            <p:cNvPr id="51" name="Group 50">
              <a:extLst>
                <a:ext uri="{FF2B5EF4-FFF2-40B4-BE49-F238E27FC236}">
                  <a16:creationId xmlns:a16="http://schemas.microsoft.com/office/drawing/2014/main" id="{FD025F38-9557-0867-5926-FEF83674CDFF}"/>
                </a:ext>
              </a:extLst>
            </p:cNvPr>
            <p:cNvGrpSpPr/>
            <p:nvPr/>
          </p:nvGrpSpPr>
          <p:grpSpPr>
            <a:xfrm>
              <a:off x="3557681" y="4895625"/>
              <a:ext cx="4984238" cy="590863"/>
              <a:chOff x="-535125" y="4260980"/>
              <a:chExt cx="6098577" cy="722964"/>
            </a:xfrm>
          </p:grpSpPr>
          <p:sp>
            <p:nvSpPr>
              <p:cNvPr id="29" name="Rectangle 28">
                <a:extLst>
                  <a:ext uri="{FF2B5EF4-FFF2-40B4-BE49-F238E27FC236}">
                    <a16:creationId xmlns:a16="http://schemas.microsoft.com/office/drawing/2014/main" id="{A7A16C1C-75CE-F693-F30F-51BA411B5E52}"/>
                  </a:ext>
                </a:extLst>
              </p:cNvPr>
              <p:cNvSpPr/>
              <p:nvPr/>
            </p:nvSpPr>
            <p:spPr>
              <a:xfrm>
                <a:off x="890408" y="4260980"/>
                <a:ext cx="942502" cy="7229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27" name="Rectangle 26">
                <a:extLst>
                  <a:ext uri="{FF2B5EF4-FFF2-40B4-BE49-F238E27FC236}">
                    <a16:creationId xmlns:a16="http://schemas.microsoft.com/office/drawing/2014/main" id="{3194D1C7-1E9F-0D28-D856-6C6028B558EE}"/>
                  </a:ext>
                </a:extLst>
              </p:cNvPr>
              <p:cNvSpPr/>
              <p:nvPr/>
            </p:nvSpPr>
            <p:spPr>
              <a:xfrm>
                <a:off x="392883" y="4260980"/>
                <a:ext cx="615324" cy="7229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8" name="Rectangle 27">
                <a:extLst>
                  <a:ext uri="{FF2B5EF4-FFF2-40B4-BE49-F238E27FC236}">
                    <a16:creationId xmlns:a16="http://schemas.microsoft.com/office/drawing/2014/main" id="{E4FF7E38-BC68-875E-FA0C-AB80987A55FD}"/>
                  </a:ext>
                </a:extLst>
              </p:cNvPr>
              <p:cNvSpPr/>
              <p:nvPr/>
            </p:nvSpPr>
            <p:spPr>
              <a:xfrm>
                <a:off x="-535125" y="4260980"/>
                <a:ext cx="942502" cy="7229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30" name="Rectangle 29">
                <a:extLst>
                  <a:ext uri="{FF2B5EF4-FFF2-40B4-BE49-F238E27FC236}">
                    <a16:creationId xmlns:a16="http://schemas.microsoft.com/office/drawing/2014/main" id="{1DDBD4A3-3A38-59CA-A14B-4E9C92E7649C}"/>
                  </a:ext>
                </a:extLst>
              </p:cNvPr>
              <p:cNvSpPr/>
              <p:nvPr/>
            </p:nvSpPr>
            <p:spPr>
              <a:xfrm>
                <a:off x="2257978" y="4260980"/>
                <a:ext cx="942502" cy="7229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31" name="Rectangle 30">
                <a:extLst>
                  <a:ext uri="{FF2B5EF4-FFF2-40B4-BE49-F238E27FC236}">
                    <a16:creationId xmlns:a16="http://schemas.microsoft.com/office/drawing/2014/main" id="{F543A3E3-A96A-5C1C-CE92-3EC22DDB862F}"/>
                  </a:ext>
                </a:extLst>
              </p:cNvPr>
              <p:cNvSpPr/>
              <p:nvPr/>
            </p:nvSpPr>
            <p:spPr>
              <a:xfrm>
                <a:off x="3723620" y="4260980"/>
                <a:ext cx="942502" cy="7229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32" name="Rectangle 31">
                <a:extLst>
                  <a:ext uri="{FF2B5EF4-FFF2-40B4-BE49-F238E27FC236}">
                    <a16:creationId xmlns:a16="http://schemas.microsoft.com/office/drawing/2014/main" id="{7A8450FA-543C-1BBA-5C9A-A79DB30BE125}"/>
                  </a:ext>
                </a:extLst>
              </p:cNvPr>
              <p:cNvSpPr/>
              <p:nvPr/>
            </p:nvSpPr>
            <p:spPr>
              <a:xfrm>
                <a:off x="1759710" y="4260980"/>
                <a:ext cx="615324" cy="7229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3" name="Rectangle 32">
                <a:extLst>
                  <a:ext uri="{FF2B5EF4-FFF2-40B4-BE49-F238E27FC236}">
                    <a16:creationId xmlns:a16="http://schemas.microsoft.com/office/drawing/2014/main" id="{9BBEF4B5-2679-6807-E9BA-8D960B831A77}"/>
                  </a:ext>
                </a:extLst>
              </p:cNvPr>
              <p:cNvSpPr/>
              <p:nvPr/>
            </p:nvSpPr>
            <p:spPr>
              <a:xfrm>
                <a:off x="3126536" y="4260980"/>
                <a:ext cx="615324" cy="7229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33">
                <a:extLst>
                  <a:ext uri="{FF2B5EF4-FFF2-40B4-BE49-F238E27FC236}">
                    <a16:creationId xmlns:a16="http://schemas.microsoft.com/office/drawing/2014/main" id="{002D85CB-436A-7895-2AE0-03BE3EFA5380}"/>
                  </a:ext>
                </a:extLst>
              </p:cNvPr>
              <p:cNvSpPr/>
              <p:nvPr/>
            </p:nvSpPr>
            <p:spPr>
              <a:xfrm>
                <a:off x="4620950" y="4260980"/>
                <a:ext cx="942502" cy="7229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nvGrpSpPr>
            <p:cNvPr id="18" name="Group 17">
              <a:extLst>
                <a:ext uri="{FF2B5EF4-FFF2-40B4-BE49-F238E27FC236}">
                  <a16:creationId xmlns:a16="http://schemas.microsoft.com/office/drawing/2014/main" id="{D4E17F89-DE3E-6910-6D00-1E1E7A82D9CA}"/>
                </a:ext>
              </a:extLst>
            </p:cNvPr>
            <p:cNvGrpSpPr/>
            <p:nvPr/>
          </p:nvGrpSpPr>
          <p:grpSpPr>
            <a:xfrm>
              <a:off x="3060530" y="1371512"/>
              <a:ext cx="1968990" cy="1597472"/>
              <a:chOff x="3060530" y="1371512"/>
              <a:chExt cx="1968990" cy="1597472"/>
            </a:xfrm>
          </p:grpSpPr>
          <p:sp>
            <p:nvSpPr>
              <p:cNvPr id="22" name="Rectangle 21">
                <a:extLst>
                  <a:ext uri="{FF2B5EF4-FFF2-40B4-BE49-F238E27FC236}">
                    <a16:creationId xmlns:a16="http://schemas.microsoft.com/office/drawing/2014/main" id="{572659FB-FC6C-0ADB-E6D5-DB4E9C651FE1}"/>
                  </a:ext>
                </a:extLst>
              </p:cNvPr>
              <p:cNvSpPr/>
              <p:nvPr/>
            </p:nvSpPr>
            <p:spPr>
              <a:xfrm>
                <a:off x="3060530" y="1371512"/>
                <a:ext cx="1968990" cy="1597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C5987F7-72D0-3AFC-39FC-A840026A98B9}"/>
                  </a:ext>
                </a:extLst>
              </p:cNvPr>
              <p:cNvSpPr txBox="1"/>
              <p:nvPr/>
            </p:nvSpPr>
            <p:spPr>
              <a:xfrm>
                <a:off x="3156582" y="2124652"/>
                <a:ext cx="1763261" cy="646331"/>
              </a:xfrm>
              <a:prstGeom prst="rect">
                <a:avLst/>
              </a:prstGeom>
              <a:noFill/>
            </p:spPr>
            <p:txBody>
              <a:bodyPr wrap="square" rtlCol="0">
                <a:spAutoFit/>
              </a:bodyPr>
              <a:lstStyle/>
              <a:p>
                <a:pPr algn="ctr"/>
                <a:r>
                  <a:rPr lang="th-TH" dirty="0">
                    <a:solidFill>
                      <a:schemeClr val="bg1"/>
                    </a:solidFill>
                    <a:latin typeface="TH SarabunPSK" panose="020B0500040200020003" pitchFamily="34" charset="-34"/>
                    <a:cs typeface="TH SarabunPSK" panose="020B0500040200020003" pitchFamily="34" charset="-34"/>
                  </a:rPr>
                  <a:t>วางแผนงาน</a:t>
                </a:r>
              </a:p>
              <a:p>
                <a:pPr algn="ctr"/>
                <a:r>
                  <a:rPr lang="en-US" dirty="0">
                    <a:solidFill>
                      <a:schemeClr val="bg1"/>
                    </a:solidFill>
                    <a:latin typeface="TH SarabunPSK" panose="020B0500040200020003" pitchFamily="34" charset="-34"/>
                    <a:cs typeface="TH SarabunPSK" panose="020B0500040200020003" pitchFamily="34" charset="-34"/>
                  </a:rPr>
                  <a:t>(List)</a:t>
                </a:r>
              </a:p>
            </p:txBody>
          </p:sp>
          <p:pic>
            <p:nvPicPr>
              <p:cNvPr id="47" name="Picture 46" descr="Application&#10;&#10;Description automatically generated with low confidence">
                <a:extLst>
                  <a:ext uri="{FF2B5EF4-FFF2-40B4-BE49-F238E27FC236}">
                    <a16:creationId xmlns:a16="http://schemas.microsoft.com/office/drawing/2014/main" id="{15A9A951-C051-0D11-4A61-177F5C80AF8C}"/>
                  </a:ext>
                </a:extLst>
              </p:cNvPr>
              <p:cNvPicPr>
                <a:picLocks noChangeAspect="1"/>
              </p:cNvPicPr>
              <p:nvPr/>
            </p:nvPicPr>
            <p:blipFill rotWithShape="1">
              <a:blip r:embed="rId5">
                <a:extLst>
                  <a:ext uri="{28A0092B-C50C-407E-A947-70E740481C1C}">
                    <a14:useLocalDpi xmlns:a14="http://schemas.microsoft.com/office/drawing/2010/main" val="0"/>
                  </a:ext>
                </a:extLst>
              </a:blip>
              <a:srcRect l="1781" t="18245" r="79479" b="45843"/>
              <a:stretch/>
            </p:blipFill>
            <p:spPr>
              <a:xfrm>
                <a:off x="3746588" y="1505589"/>
                <a:ext cx="596874" cy="643390"/>
              </a:xfrm>
              <a:prstGeom prst="rect">
                <a:avLst/>
              </a:prstGeom>
            </p:spPr>
          </p:pic>
        </p:grpSp>
        <p:grpSp>
          <p:nvGrpSpPr>
            <p:cNvPr id="19" name="Group 18">
              <a:extLst>
                <a:ext uri="{FF2B5EF4-FFF2-40B4-BE49-F238E27FC236}">
                  <a16:creationId xmlns:a16="http://schemas.microsoft.com/office/drawing/2014/main" id="{D098DC0F-BDAD-FB5A-068F-AF18E50B34B7}"/>
                </a:ext>
              </a:extLst>
            </p:cNvPr>
            <p:cNvGrpSpPr/>
            <p:nvPr/>
          </p:nvGrpSpPr>
          <p:grpSpPr>
            <a:xfrm>
              <a:off x="5111505" y="1371512"/>
              <a:ext cx="1968990" cy="1597472"/>
              <a:chOff x="5111505" y="1371512"/>
              <a:chExt cx="1968990" cy="1597472"/>
            </a:xfrm>
          </p:grpSpPr>
          <p:sp>
            <p:nvSpPr>
              <p:cNvPr id="21" name="Rectangle 20">
                <a:extLst>
                  <a:ext uri="{FF2B5EF4-FFF2-40B4-BE49-F238E27FC236}">
                    <a16:creationId xmlns:a16="http://schemas.microsoft.com/office/drawing/2014/main" id="{954E259F-F485-2BD7-1DE8-1D24D184DBC5}"/>
                  </a:ext>
                </a:extLst>
              </p:cNvPr>
              <p:cNvSpPr/>
              <p:nvPr/>
            </p:nvSpPr>
            <p:spPr>
              <a:xfrm>
                <a:off x="5111505" y="1371512"/>
                <a:ext cx="1968990" cy="1597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1B11991-3563-7F2A-6180-BF2ED61A323C}"/>
                  </a:ext>
                </a:extLst>
              </p:cNvPr>
              <p:cNvSpPr txBox="1"/>
              <p:nvPr/>
            </p:nvSpPr>
            <p:spPr>
              <a:xfrm>
                <a:off x="5200344" y="2124652"/>
                <a:ext cx="1763261" cy="646331"/>
              </a:xfrm>
              <a:prstGeom prst="rect">
                <a:avLst/>
              </a:prstGeom>
              <a:noFill/>
            </p:spPr>
            <p:txBody>
              <a:bodyPr wrap="square" rtlCol="0">
                <a:spAutoFit/>
              </a:bodyPr>
              <a:lstStyle/>
              <a:p>
                <a:pPr algn="ctr"/>
                <a:r>
                  <a:rPr lang="th-TH" dirty="0">
                    <a:solidFill>
                      <a:schemeClr val="bg1"/>
                    </a:solidFill>
                    <a:latin typeface="TH SarabunPSK" panose="020B0500040200020003" pitchFamily="34" charset="-34"/>
                    <a:cs typeface="TH SarabunPSK" panose="020B0500040200020003" pitchFamily="34" charset="-34"/>
                  </a:rPr>
                  <a:t>ทำงานตามแผน</a:t>
                </a:r>
              </a:p>
              <a:p>
                <a:pPr algn="ctr"/>
                <a:r>
                  <a:rPr lang="en-US" dirty="0">
                    <a:solidFill>
                      <a:schemeClr val="bg1"/>
                    </a:solidFill>
                    <a:latin typeface="TH SarabunPSK" panose="020B0500040200020003" pitchFamily="34" charset="-34"/>
                    <a:cs typeface="TH SarabunPSK" panose="020B0500040200020003" pitchFamily="34" charset="-34"/>
                  </a:rPr>
                  <a:t>25 </a:t>
                </a:r>
                <a:r>
                  <a:rPr lang="th-TH" dirty="0">
                    <a:solidFill>
                      <a:schemeClr val="bg1"/>
                    </a:solidFill>
                    <a:latin typeface="TH SarabunPSK" panose="020B0500040200020003" pitchFamily="34" charset="-34"/>
                    <a:cs typeface="TH SarabunPSK" panose="020B0500040200020003" pitchFamily="34" charset="-34"/>
                  </a:rPr>
                  <a:t>นาที </a:t>
                </a:r>
                <a:r>
                  <a:rPr lang="en-US" dirty="0">
                    <a:solidFill>
                      <a:schemeClr val="bg1"/>
                    </a:solidFill>
                    <a:latin typeface="TH SarabunPSK" panose="020B0500040200020003" pitchFamily="34" charset="-34"/>
                    <a:cs typeface="TH SarabunPSK" panose="020B0500040200020003" pitchFamily="34" charset="-34"/>
                  </a:rPr>
                  <a:t>= 1 Pomodoro</a:t>
                </a:r>
                <a:endParaRPr lang="th-TH" dirty="0">
                  <a:solidFill>
                    <a:schemeClr val="bg1"/>
                  </a:solidFill>
                  <a:latin typeface="TH SarabunPSK" panose="020B0500040200020003" pitchFamily="34" charset="-34"/>
                  <a:cs typeface="TH SarabunPSK" panose="020B0500040200020003" pitchFamily="34" charset="-34"/>
                </a:endParaRPr>
              </a:p>
            </p:txBody>
          </p:sp>
          <p:pic>
            <p:nvPicPr>
              <p:cNvPr id="48" name="Picture 47" descr="Application&#10;&#10;Description automatically generated with low confidence">
                <a:extLst>
                  <a:ext uri="{FF2B5EF4-FFF2-40B4-BE49-F238E27FC236}">
                    <a16:creationId xmlns:a16="http://schemas.microsoft.com/office/drawing/2014/main" id="{93BCE897-FD6B-811C-B70E-A50629B5D435}"/>
                  </a:ext>
                </a:extLst>
              </p:cNvPr>
              <p:cNvPicPr>
                <a:picLocks noChangeAspect="1"/>
              </p:cNvPicPr>
              <p:nvPr/>
            </p:nvPicPr>
            <p:blipFill rotWithShape="1">
              <a:blip r:embed="rId5">
                <a:extLst>
                  <a:ext uri="{28A0092B-C50C-407E-A947-70E740481C1C}">
                    <a14:useLocalDpi xmlns:a14="http://schemas.microsoft.com/office/drawing/2010/main" val="0"/>
                  </a:ext>
                </a:extLst>
              </a:blip>
              <a:srcRect l="20024" t="18242" r="63658" b="47308"/>
              <a:stretch/>
            </p:blipFill>
            <p:spPr>
              <a:xfrm>
                <a:off x="5784794" y="1464418"/>
                <a:ext cx="594360" cy="705830"/>
              </a:xfrm>
              <a:prstGeom prst="rect">
                <a:avLst/>
              </a:prstGeom>
            </p:spPr>
          </p:pic>
        </p:grpSp>
        <p:grpSp>
          <p:nvGrpSpPr>
            <p:cNvPr id="24" name="Group 23">
              <a:extLst>
                <a:ext uri="{FF2B5EF4-FFF2-40B4-BE49-F238E27FC236}">
                  <a16:creationId xmlns:a16="http://schemas.microsoft.com/office/drawing/2014/main" id="{935BFBD2-47C8-332C-5CC5-7C04A856792C}"/>
                </a:ext>
              </a:extLst>
            </p:cNvPr>
            <p:cNvGrpSpPr/>
            <p:nvPr/>
          </p:nvGrpSpPr>
          <p:grpSpPr>
            <a:xfrm>
              <a:off x="7162480" y="1371512"/>
              <a:ext cx="1968990" cy="1597472"/>
              <a:chOff x="7162480" y="1371512"/>
              <a:chExt cx="1968990" cy="1597472"/>
            </a:xfrm>
          </p:grpSpPr>
          <p:sp>
            <p:nvSpPr>
              <p:cNvPr id="20" name="Rectangle 19">
                <a:extLst>
                  <a:ext uri="{FF2B5EF4-FFF2-40B4-BE49-F238E27FC236}">
                    <a16:creationId xmlns:a16="http://schemas.microsoft.com/office/drawing/2014/main" id="{FF1A8381-4495-0650-5AFF-10A78F234C78}"/>
                  </a:ext>
                </a:extLst>
              </p:cNvPr>
              <p:cNvSpPr/>
              <p:nvPr/>
            </p:nvSpPr>
            <p:spPr>
              <a:xfrm>
                <a:off x="7162480" y="1371512"/>
                <a:ext cx="1968990" cy="1597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31F3487-D9DF-8632-3B50-7C78FC24B2FE}"/>
                  </a:ext>
                </a:extLst>
              </p:cNvPr>
              <p:cNvSpPr txBox="1"/>
              <p:nvPr/>
            </p:nvSpPr>
            <p:spPr>
              <a:xfrm>
                <a:off x="7265345" y="2124652"/>
                <a:ext cx="1763261" cy="646331"/>
              </a:xfrm>
              <a:prstGeom prst="rect">
                <a:avLst/>
              </a:prstGeom>
              <a:noFill/>
            </p:spPr>
            <p:txBody>
              <a:bodyPr wrap="square" rtlCol="0">
                <a:spAutoFit/>
              </a:bodyPr>
              <a:lstStyle/>
              <a:p>
                <a:pPr algn="ctr"/>
                <a:r>
                  <a:rPr lang="th-TH" dirty="0">
                    <a:solidFill>
                      <a:schemeClr val="bg1"/>
                    </a:solidFill>
                    <a:latin typeface="TH SarabunPSK" panose="020B0500040200020003" pitchFamily="34" charset="-34"/>
                    <a:cs typeface="TH SarabunPSK" panose="020B0500040200020003" pitchFamily="34" charset="-34"/>
                  </a:rPr>
                  <a:t>พัก </a:t>
                </a:r>
                <a:r>
                  <a:rPr lang="en-US" dirty="0">
                    <a:solidFill>
                      <a:schemeClr val="bg1"/>
                    </a:solidFill>
                    <a:latin typeface="TH SarabunPSK" panose="020B0500040200020003" pitchFamily="34" charset="-34"/>
                    <a:cs typeface="TH SarabunPSK" panose="020B0500040200020003" pitchFamily="34" charset="-34"/>
                  </a:rPr>
                  <a:t>5 </a:t>
                </a:r>
                <a:r>
                  <a:rPr lang="th-TH" dirty="0">
                    <a:solidFill>
                      <a:schemeClr val="bg1"/>
                    </a:solidFill>
                    <a:latin typeface="TH SarabunPSK" panose="020B0500040200020003" pitchFamily="34" charset="-34"/>
                    <a:cs typeface="TH SarabunPSK" panose="020B0500040200020003" pitchFamily="34" charset="-34"/>
                  </a:rPr>
                  <a:t>นาที</a:t>
                </a:r>
              </a:p>
              <a:p>
                <a:pPr algn="ctr"/>
                <a:r>
                  <a:rPr lang="th-TH" dirty="0">
                    <a:solidFill>
                      <a:schemeClr val="bg1"/>
                    </a:solidFill>
                    <a:latin typeface="TH SarabunPSK" panose="020B0500040200020003" pitchFamily="34" charset="-34"/>
                    <a:cs typeface="TH SarabunPSK" panose="020B0500040200020003" pitchFamily="34" charset="-34"/>
                  </a:rPr>
                  <a:t>แล้วเริ่มใหม่</a:t>
                </a:r>
              </a:p>
            </p:txBody>
          </p:sp>
          <p:pic>
            <p:nvPicPr>
              <p:cNvPr id="49" name="Picture 48" descr="Application&#10;&#10;Description automatically generated with low confidence">
                <a:extLst>
                  <a:ext uri="{FF2B5EF4-FFF2-40B4-BE49-F238E27FC236}">
                    <a16:creationId xmlns:a16="http://schemas.microsoft.com/office/drawing/2014/main" id="{AB493CAF-84D9-EF9D-C3AC-9DEB16B73A25}"/>
                  </a:ext>
                </a:extLst>
              </p:cNvPr>
              <p:cNvPicPr>
                <a:picLocks noChangeAspect="1"/>
              </p:cNvPicPr>
              <p:nvPr/>
            </p:nvPicPr>
            <p:blipFill rotWithShape="1">
              <a:blip r:embed="rId5">
                <a:extLst>
                  <a:ext uri="{28A0092B-C50C-407E-A947-70E740481C1C}">
                    <a14:useLocalDpi xmlns:a14="http://schemas.microsoft.com/office/drawing/2010/main" val="0"/>
                  </a:ext>
                </a:extLst>
              </a:blip>
              <a:srcRect l="19263" t="59094" r="62571" b="11280"/>
              <a:stretch/>
            </p:blipFill>
            <p:spPr>
              <a:xfrm>
                <a:off x="7828342" y="1570708"/>
                <a:ext cx="594360" cy="545235"/>
              </a:xfrm>
              <a:prstGeom prst="rect">
                <a:avLst/>
              </a:prstGeom>
            </p:spPr>
          </p:pic>
        </p:grpSp>
        <p:grpSp>
          <p:nvGrpSpPr>
            <p:cNvPr id="25" name="Group 24">
              <a:extLst>
                <a:ext uri="{FF2B5EF4-FFF2-40B4-BE49-F238E27FC236}">
                  <a16:creationId xmlns:a16="http://schemas.microsoft.com/office/drawing/2014/main" id="{16B3333F-CE1E-7420-6BD4-EDD49029BC1B}"/>
                </a:ext>
              </a:extLst>
            </p:cNvPr>
            <p:cNvGrpSpPr/>
            <p:nvPr/>
          </p:nvGrpSpPr>
          <p:grpSpPr>
            <a:xfrm>
              <a:off x="3060530" y="3069609"/>
              <a:ext cx="1968990" cy="1597472"/>
              <a:chOff x="3060530" y="3069609"/>
              <a:chExt cx="1968990" cy="1597472"/>
            </a:xfrm>
          </p:grpSpPr>
          <p:sp>
            <p:nvSpPr>
              <p:cNvPr id="23" name="Rectangle 22">
                <a:extLst>
                  <a:ext uri="{FF2B5EF4-FFF2-40B4-BE49-F238E27FC236}">
                    <a16:creationId xmlns:a16="http://schemas.microsoft.com/office/drawing/2014/main" id="{E518D4D8-BC97-7D9B-5A3B-CDE5AD86792C}"/>
                  </a:ext>
                </a:extLst>
              </p:cNvPr>
              <p:cNvSpPr/>
              <p:nvPr/>
            </p:nvSpPr>
            <p:spPr>
              <a:xfrm>
                <a:off x="3060530" y="3069609"/>
                <a:ext cx="1968990" cy="1597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BEC4989-8706-466A-BD67-714430F73A7F}"/>
                  </a:ext>
                </a:extLst>
              </p:cNvPr>
              <p:cNvSpPr txBox="1"/>
              <p:nvPr/>
            </p:nvSpPr>
            <p:spPr>
              <a:xfrm>
                <a:off x="3156582" y="3867944"/>
                <a:ext cx="1763261" cy="646331"/>
              </a:xfrm>
              <a:prstGeom prst="rect">
                <a:avLst/>
              </a:prstGeom>
              <a:noFill/>
            </p:spPr>
            <p:txBody>
              <a:bodyPr wrap="square" rtlCol="0">
                <a:spAutoFit/>
              </a:bodyPr>
              <a:lstStyle/>
              <a:p>
                <a:pPr algn="ctr"/>
                <a:r>
                  <a:rPr lang="th-TH" dirty="0">
                    <a:solidFill>
                      <a:schemeClr val="bg1"/>
                    </a:solidFill>
                    <a:latin typeface="TH SarabunPSK" panose="020B0500040200020003" pitchFamily="34" charset="-34"/>
                    <a:cs typeface="TH SarabunPSK" panose="020B0500040200020003" pitchFamily="34" charset="-34"/>
                  </a:rPr>
                  <a:t>ทำงานครบ </a:t>
                </a:r>
                <a:r>
                  <a:rPr lang="en-US" dirty="0">
                    <a:solidFill>
                      <a:schemeClr val="bg1"/>
                    </a:solidFill>
                    <a:latin typeface="TH SarabunPSK" panose="020B0500040200020003" pitchFamily="34" charset="-34"/>
                    <a:cs typeface="TH SarabunPSK" panose="020B0500040200020003" pitchFamily="34" charset="-34"/>
                  </a:rPr>
                  <a:t>4 Pomodoro</a:t>
                </a:r>
              </a:p>
              <a:p>
                <a:pPr algn="ctr"/>
                <a:r>
                  <a:rPr lang="th-TH" dirty="0">
                    <a:solidFill>
                      <a:schemeClr val="bg1"/>
                    </a:solidFill>
                    <a:latin typeface="TH SarabunPSK" panose="020B0500040200020003" pitchFamily="34" charset="-34"/>
                    <a:cs typeface="TH SarabunPSK" panose="020B0500040200020003" pitchFamily="34" charset="-34"/>
                  </a:rPr>
                  <a:t>ให้พักยาว </a:t>
                </a:r>
                <a:r>
                  <a:rPr lang="en-US" dirty="0">
                    <a:solidFill>
                      <a:schemeClr val="bg1"/>
                    </a:solidFill>
                    <a:latin typeface="TH SarabunPSK" panose="020B0500040200020003" pitchFamily="34" charset="-34"/>
                    <a:cs typeface="TH SarabunPSK" panose="020B0500040200020003" pitchFamily="34" charset="-34"/>
                  </a:rPr>
                  <a:t>15-30 </a:t>
                </a:r>
                <a:r>
                  <a:rPr lang="th-TH" dirty="0">
                    <a:solidFill>
                      <a:schemeClr val="bg1"/>
                    </a:solidFill>
                    <a:latin typeface="TH SarabunPSK" panose="020B0500040200020003" pitchFamily="34" charset="-34"/>
                    <a:cs typeface="TH SarabunPSK" panose="020B0500040200020003" pitchFamily="34" charset="-34"/>
                  </a:rPr>
                  <a:t>นาที</a:t>
                </a:r>
                <a:endParaRPr lang="en-US" dirty="0">
                  <a:solidFill>
                    <a:schemeClr val="bg1"/>
                  </a:solidFill>
                  <a:latin typeface="TH SarabunPSK" panose="020B0500040200020003" pitchFamily="34" charset="-34"/>
                  <a:cs typeface="TH SarabunPSK" panose="020B0500040200020003" pitchFamily="34" charset="-34"/>
                </a:endParaRPr>
              </a:p>
            </p:txBody>
          </p:sp>
          <p:pic>
            <p:nvPicPr>
              <p:cNvPr id="16" name="Picture 15">
                <a:extLst>
                  <a:ext uri="{FF2B5EF4-FFF2-40B4-BE49-F238E27FC236}">
                    <a16:creationId xmlns:a16="http://schemas.microsoft.com/office/drawing/2014/main" id="{E3A94118-7FB0-F13E-A7B7-AE395BDF4963}"/>
                  </a:ext>
                </a:extLst>
              </p:cNvPr>
              <p:cNvPicPr>
                <a:picLocks noChangeAspect="1"/>
              </p:cNvPicPr>
              <p:nvPr/>
            </p:nvPicPr>
            <p:blipFill rotWithShape="1">
              <a:blip r:embed="rId6"/>
              <a:srcRect l="38067" t="19018" r="45784" b="47590"/>
              <a:stretch/>
            </p:blipFill>
            <p:spPr>
              <a:xfrm>
                <a:off x="3749102" y="3191602"/>
                <a:ext cx="594360" cy="691264"/>
              </a:xfrm>
              <a:prstGeom prst="rect">
                <a:avLst/>
              </a:prstGeom>
            </p:spPr>
          </p:pic>
        </p:grpSp>
        <p:grpSp>
          <p:nvGrpSpPr>
            <p:cNvPr id="50" name="Group 49">
              <a:extLst>
                <a:ext uri="{FF2B5EF4-FFF2-40B4-BE49-F238E27FC236}">
                  <a16:creationId xmlns:a16="http://schemas.microsoft.com/office/drawing/2014/main" id="{F952A73F-4DC1-C835-3FEF-A5B9FC638C63}"/>
                </a:ext>
              </a:extLst>
            </p:cNvPr>
            <p:cNvGrpSpPr/>
            <p:nvPr/>
          </p:nvGrpSpPr>
          <p:grpSpPr>
            <a:xfrm>
              <a:off x="5106524" y="3069609"/>
              <a:ext cx="1968990" cy="1597472"/>
              <a:chOff x="5106524" y="3069609"/>
              <a:chExt cx="1968990" cy="1597472"/>
            </a:xfrm>
          </p:grpSpPr>
          <p:sp>
            <p:nvSpPr>
              <p:cNvPr id="26" name="Rectangle 25">
                <a:extLst>
                  <a:ext uri="{FF2B5EF4-FFF2-40B4-BE49-F238E27FC236}">
                    <a16:creationId xmlns:a16="http://schemas.microsoft.com/office/drawing/2014/main" id="{308FDEC7-5A83-C7FD-FFFF-26816CD7A3CA}"/>
                  </a:ext>
                </a:extLst>
              </p:cNvPr>
              <p:cNvSpPr/>
              <p:nvPr/>
            </p:nvSpPr>
            <p:spPr>
              <a:xfrm>
                <a:off x="5106524" y="3069609"/>
                <a:ext cx="1968990" cy="1597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DB6F61-A297-6B1E-6CAF-B1F3ED9065F6}"/>
                  </a:ext>
                </a:extLst>
              </p:cNvPr>
              <p:cNvSpPr txBox="1"/>
              <p:nvPr/>
            </p:nvSpPr>
            <p:spPr>
              <a:xfrm>
                <a:off x="5200344" y="3867944"/>
                <a:ext cx="1763261" cy="646331"/>
              </a:xfrm>
              <a:prstGeom prst="rect">
                <a:avLst/>
              </a:prstGeom>
              <a:noFill/>
            </p:spPr>
            <p:txBody>
              <a:bodyPr wrap="square" rtlCol="0">
                <a:spAutoFit/>
              </a:bodyPr>
              <a:lstStyle/>
              <a:p>
                <a:pPr algn="ctr"/>
                <a:r>
                  <a:rPr lang="th-TH" dirty="0">
                    <a:solidFill>
                      <a:schemeClr val="bg1"/>
                    </a:solidFill>
                    <a:latin typeface="TH SarabunPSK" panose="020B0500040200020003" pitchFamily="34" charset="-34"/>
                    <a:cs typeface="TH SarabunPSK" panose="020B0500040200020003" pitchFamily="34" charset="-34"/>
                  </a:rPr>
                  <a:t>วงการำงาน</a:t>
                </a:r>
              </a:p>
              <a:p>
                <a:pPr algn="ctr"/>
                <a:r>
                  <a:rPr lang="th-TH" dirty="0">
                    <a:solidFill>
                      <a:schemeClr val="bg1"/>
                    </a:solidFill>
                    <a:latin typeface="TH SarabunPSK" panose="020B0500040200020003" pitchFamily="34" charset="-34"/>
                    <a:cs typeface="TH SarabunPSK" panose="020B0500040200020003" pitchFamily="34" charset="-34"/>
                  </a:rPr>
                  <a:t>แบบนี้ไปเรื่อยๆ จนเสร็จ</a:t>
                </a:r>
                <a:endParaRPr lang="en-US" dirty="0">
                  <a:solidFill>
                    <a:schemeClr val="bg1"/>
                  </a:solidFill>
                  <a:latin typeface="TH SarabunPSK" panose="020B0500040200020003" pitchFamily="34" charset="-34"/>
                  <a:cs typeface="TH SarabunPSK" panose="020B0500040200020003" pitchFamily="34" charset="-34"/>
                </a:endParaRPr>
              </a:p>
            </p:txBody>
          </p:sp>
          <p:pic>
            <p:nvPicPr>
              <p:cNvPr id="17" name="Picture 16">
                <a:extLst>
                  <a:ext uri="{FF2B5EF4-FFF2-40B4-BE49-F238E27FC236}">
                    <a16:creationId xmlns:a16="http://schemas.microsoft.com/office/drawing/2014/main" id="{3137C03F-6EEB-8012-3AEA-40EC5BED7A1E}"/>
                  </a:ext>
                </a:extLst>
              </p:cNvPr>
              <p:cNvPicPr>
                <a:picLocks noChangeAspect="1"/>
              </p:cNvPicPr>
              <p:nvPr/>
            </p:nvPicPr>
            <p:blipFill rotWithShape="1">
              <a:blip r:embed="rId6"/>
              <a:srcRect l="60926" t="22001" r="20334" b="47064"/>
              <a:stretch/>
            </p:blipFill>
            <p:spPr>
              <a:xfrm>
                <a:off x="5795773" y="3234941"/>
                <a:ext cx="594360" cy="551909"/>
              </a:xfrm>
              <a:prstGeom prst="rect">
                <a:avLst/>
              </a:prstGeom>
            </p:spPr>
          </p:pic>
        </p:grpSp>
      </p:grpSp>
    </p:spTree>
    <p:extLst>
      <p:ext uri="{BB962C8B-B14F-4D97-AF65-F5344CB8AC3E}">
        <p14:creationId xmlns:p14="http://schemas.microsoft.com/office/powerpoint/2010/main" val="183223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vert="horz" lIns="91440" tIns="45720" rIns="91440" bIns="45720" rtlCol="0" anchor="ctr">
            <a:normAutofit/>
          </a:bodyPr>
          <a:lstStyle/>
          <a:p>
            <a:r>
              <a:rPr lang="en-US" sz="2800" dirty="0">
                <a:solidFill>
                  <a:srgbClr val="243F8E"/>
                </a:solidFill>
                <a:latin typeface="TH SarabunPSK"/>
                <a:cs typeface="TH SarabunPSK"/>
              </a:rPr>
              <a:t>Eat That Frog</a:t>
            </a:r>
            <a:endParaRPr lang="en-US" sz="2800" dirty="0">
              <a:solidFill>
                <a:srgbClr val="243F8E"/>
              </a:solidFill>
              <a:latin typeface="TH SarabunPSK" panose="020B0500040200020003" pitchFamily="34" charset="-34"/>
              <a:cs typeface="TH SarabunPSK" panose="020B0500040200020003" pitchFamily="34" charset="-34"/>
            </a:endParaRPr>
          </a:p>
        </p:txBody>
      </p:sp>
      <p:pic>
        <p:nvPicPr>
          <p:cNvPr id="3" name="Picture 2" descr="Shape&#10;&#10;Description automatically generated with medium confidence">
            <a:extLst>
              <a:ext uri="{FF2B5EF4-FFF2-40B4-BE49-F238E27FC236}">
                <a16:creationId xmlns:a16="http://schemas.microsoft.com/office/drawing/2014/main" id="{68A1E945-1C2A-226D-D141-C5D43B2F068E}"/>
              </a:ext>
            </a:extLst>
          </p:cNvPr>
          <p:cNvPicPr>
            <a:picLocks noChangeAspect="1"/>
          </p:cNvPicPr>
          <p:nvPr/>
        </p:nvPicPr>
        <p:blipFill rotWithShape="1">
          <a:blip r:embed="rId3">
            <a:lum bright="70000" contrast="-70000"/>
            <a:alphaModFix amt="30000"/>
            <a:extLst>
              <a:ext uri="{28A0092B-C50C-407E-A947-70E740481C1C}">
                <a14:useLocalDpi xmlns:a14="http://schemas.microsoft.com/office/drawing/2010/main" val="0"/>
              </a:ext>
            </a:extLst>
          </a:blip>
          <a:srcRect l="34583" r="11458" b="17632"/>
          <a:stretch/>
        </p:blipFill>
        <p:spPr>
          <a:xfrm>
            <a:off x="5613400" y="1209228"/>
            <a:ext cx="6578600" cy="5648772"/>
          </a:xfrm>
          <a:prstGeom prst="rect">
            <a:avLst/>
          </a:prstGeom>
          <a:effectLst>
            <a:outerShdw blurRad="50800" dist="50800" dir="5400000" algn="ctr" rotWithShape="0">
              <a:srgbClr val="000000">
                <a:alpha val="0"/>
              </a:srgbClr>
            </a:outerShdw>
            <a:softEdge rad="0"/>
          </a:effectLst>
        </p:spPr>
      </p:pic>
      <p:sp>
        <p:nvSpPr>
          <p:cNvPr id="5" name="TextBox 4">
            <a:extLst>
              <a:ext uri="{FF2B5EF4-FFF2-40B4-BE49-F238E27FC236}">
                <a16:creationId xmlns:a16="http://schemas.microsoft.com/office/drawing/2014/main" id="{3A5E6176-8BC6-896A-09CC-78BB06AA4C6F}"/>
              </a:ext>
            </a:extLst>
          </p:cNvPr>
          <p:cNvSpPr txBox="1"/>
          <p:nvPr/>
        </p:nvSpPr>
        <p:spPr>
          <a:xfrm>
            <a:off x="272536" y="5776834"/>
            <a:ext cx="11566538" cy="369332"/>
          </a:xfrm>
          <a:prstGeom prst="rect">
            <a:avLst/>
          </a:prstGeom>
          <a:solidFill>
            <a:srgbClr val="FFFF00"/>
          </a:solidFill>
          <a:ln w="28575">
            <a:solidFill>
              <a:schemeClr val="accent1"/>
            </a:solidFill>
            <a:prstDash val="sysDash"/>
          </a:ln>
        </p:spPr>
        <p:txBody>
          <a:bodyPr wrap="square" lIns="91440" tIns="45720" rIns="91440" bIns="45720" anchor="t">
            <a:spAutoFit/>
          </a:bodyPr>
          <a:lstStyle>
            <a:defPPr>
              <a:defRPr lang="en-US"/>
            </a:defPPr>
            <a:lvl1pPr>
              <a:defRPr b="1">
                <a:solidFill>
                  <a:srgbClr val="243F8E"/>
                </a:solidFill>
                <a:latin typeface="TH SarabunPSK" panose="020B0500040200020003" pitchFamily="34" charset="-34"/>
                <a:cs typeface="TH SarabunPSK" panose="020B0500040200020003" pitchFamily="34" charset="-34"/>
              </a:defRPr>
            </a:lvl1pPr>
          </a:lstStyle>
          <a:p>
            <a:pPr algn="ctr"/>
            <a:r>
              <a:rPr lang="en-US" dirty="0">
                <a:latin typeface="TH SarabunPSK"/>
                <a:cs typeface="TH SarabunPSK"/>
              </a:rPr>
              <a:t>Recommend for:</a:t>
            </a:r>
            <a:r>
              <a:rPr lang="th-TH" dirty="0">
                <a:latin typeface="TH SarabunPSK"/>
                <a:cs typeface="TH SarabunPSK"/>
              </a:rPr>
              <a:t> </a:t>
            </a:r>
            <a:r>
              <a:rPr lang="en-US" dirty="0">
                <a:latin typeface="TH SarabunPSK"/>
                <a:cs typeface="TH SarabunPSK"/>
              </a:rPr>
              <a:t>Wild Procrastinator, </a:t>
            </a:r>
            <a:r>
              <a:rPr lang="en-US" sz="1800" dirty="0">
                <a:latin typeface="TH SarabunPSK"/>
                <a:cs typeface="TH SarabunPSK"/>
              </a:rPr>
              <a:t>Multitasker, Perfectionist</a:t>
            </a:r>
            <a:r>
              <a:rPr lang="th-TH" dirty="0">
                <a:latin typeface="TH SarabunPSK"/>
                <a:cs typeface="TH SarabunPSK"/>
              </a:rPr>
              <a:t> </a:t>
            </a:r>
            <a:endParaRPr lang="en-US" dirty="0"/>
          </a:p>
        </p:txBody>
      </p:sp>
      <p:pic>
        <p:nvPicPr>
          <p:cNvPr id="4" name="Picture 3">
            <a:extLst>
              <a:ext uri="{FF2B5EF4-FFF2-40B4-BE49-F238E27FC236}">
                <a16:creationId xmlns:a16="http://schemas.microsoft.com/office/drawing/2014/main" id="{99CD17D7-611C-4162-2AD4-F77138D11084}"/>
              </a:ext>
            </a:extLst>
          </p:cNvPr>
          <p:cNvPicPr>
            <a:picLocks noChangeAspect="1"/>
          </p:cNvPicPr>
          <p:nvPr/>
        </p:nvPicPr>
        <p:blipFill>
          <a:blip r:embed="rId4"/>
          <a:stretch>
            <a:fillRect/>
          </a:stretch>
        </p:blipFill>
        <p:spPr>
          <a:xfrm rot="280621">
            <a:off x="549504" y="1647923"/>
            <a:ext cx="2257425" cy="3429000"/>
          </a:xfrm>
          <a:prstGeom prst="rect">
            <a:avLst/>
          </a:prstGeom>
        </p:spPr>
      </p:pic>
      <p:sp>
        <p:nvSpPr>
          <p:cNvPr id="7" name="TextBox 6">
            <a:extLst>
              <a:ext uri="{FF2B5EF4-FFF2-40B4-BE49-F238E27FC236}">
                <a16:creationId xmlns:a16="http://schemas.microsoft.com/office/drawing/2014/main" id="{40F27567-340D-2626-F7C7-C41CD7245280}"/>
              </a:ext>
            </a:extLst>
          </p:cNvPr>
          <p:cNvSpPr txBox="1"/>
          <p:nvPr/>
        </p:nvSpPr>
        <p:spPr>
          <a:xfrm>
            <a:off x="2177536" y="2805219"/>
            <a:ext cx="9661538" cy="1114408"/>
          </a:xfrm>
          <a:prstGeom prst="rect">
            <a:avLst/>
          </a:prstGeom>
          <a:noFill/>
          <a:ln w="28575">
            <a:noFill/>
            <a:prstDash val="sysDash"/>
          </a:ln>
        </p:spPr>
        <p:txBody>
          <a:bodyPr wrap="square" lIns="91440" tIns="45720" rIns="91440" bIns="45720" anchor="t">
            <a:spAutoFit/>
          </a:bodyPr>
          <a:lstStyle>
            <a:defPPr>
              <a:defRPr lang="en-US"/>
            </a:defPPr>
            <a:lvl1pPr>
              <a:defRPr b="1">
                <a:solidFill>
                  <a:srgbClr val="243F8E"/>
                </a:solidFill>
                <a:latin typeface="TH SarabunPSK" panose="020B0500040200020003" pitchFamily="34" charset="-34"/>
                <a:cs typeface="TH SarabunPSK" panose="020B0500040200020003" pitchFamily="34" charset="-34"/>
              </a:defRPr>
            </a:lvl1pPr>
          </a:lstStyle>
          <a:p>
            <a:pPr lvl="2" algn="ctr">
              <a:lnSpc>
                <a:spcPct val="200000"/>
              </a:lnSpc>
            </a:pPr>
            <a:r>
              <a:rPr lang="en-US" dirty="0">
                <a:solidFill>
                  <a:srgbClr val="00B050"/>
                </a:solidFill>
              </a:rPr>
              <a:t>If it’s your job to eat a frog, it’s best to do it first thing in the morning. And if it’s your job to eat two frogs, eat the ugliest or biggest one first.”</a:t>
            </a:r>
          </a:p>
        </p:txBody>
      </p:sp>
    </p:spTree>
    <p:extLst>
      <p:ext uri="{BB962C8B-B14F-4D97-AF65-F5344CB8AC3E}">
        <p14:creationId xmlns:p14="http://schemas.microsoft.com/office/powerpoint/2010/main" val="113521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EA8BF1-7FC6-7763-CE38-986F01C78C41}"/>
              </a:ext>
            </a:extLst>
          </p:cNvPr>
          <p:cNvSpPr>
            <a:spLocks noGrp="1"/>
          </p:cNvSpPr>
          <p:nvPr>
            <p:ph type="title"/>
          </p:nvPr>
        </p:nvSpPr>
        <p:spPr/>
        <p:txBody>
          <a:bodyPr/>
          <a:lstStyle/>
          <a:p>
            <a:r>
              <a:rPr lang="en-US" dirty="0">
                <a:solidFill>
                  <a:srgbClr val="243F8E"/>
                </a:solidFill>
              </a:rPr>
              <a:t>Content</a:t>
            </a:r>
          </a:p>
        </p:txBody>
      </p:sp>
      <p:pic>
        <p:nvPicPr>
          <p:cNvPr id="18" name="Picture 17" descr="A picture containing text, clock, watch&#10;&#10;Description automatically generated">
            <a:extLst>
              <a:ext uri="{FF2B5EF4-FFF2-40B4-BE49-F238E27FC236}">
                <a16:creationId xmlns:a16="http://schemas.microsoft.com/office/drawing/2014/main" id="{DD420208-9E13-2DEF-52F5-1CB4D7E66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521" y="4211371"/>
            <a:ext cx="3806907" cy="2855181"/>
          </a:xfrm>
          <a:prstGeom prst="rect">
            <a:avLst/>
          </a:prstGeom>
        </p:spPr>
      </p:pic>
      <p:sp>
        <p:nvSpPr>
          <p:cNvPr id="76" name="Rectangle 75">
            <a:extLst>
              <a:ext uri="{FF2B5EF4-FFF2-40B4-BE49-F238E27FC236}">
                <a16:creationId xmlns:a16="http://schemas.microsoft.com/office/drawing/2014/main" id="{D5C193D1-8A60-B740-8FA0-8A4343F9B75C}"/>
              </a:ext>
            </a:extLst>
          </p:cNvPr>
          <p:cNvSpPr/>
          <p:nvPr/>
        </p:nvSpPr>
        <p:spPr>
          <a:xfrm>
            <a:off x="1040206" y="1699435"/>
            <a:ext cx="10709222" cy="5446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tabLst>
                <a:tab pos="538163" algn="l"/>
              </a:tabLst>
            </a:pPr>
            <a:r>
              <a:rPr lang="en-US" sz="2800" b="1" dirty="0">
                <a:solidFill>
                  <a:srgbClr val="243F8E"/>
                </a:solidFill>
                <a:latin typeface="TH SarabunPSK" panose="020B0500040200020003" pitchFamily="34" charset="-34"/>
                <a:cs typeface="TH SarabunPSK" panose="020B0500040200020003" pitchFamily="34" charset="-34"/>
              </a:rPr>
              <a:t>What is Time Management?</a:t>
            </a:r>
          </a:p>
        </p:txBody>
      </p:sp>
      <p:sp>
        <p:nvSpPr>
          <p:cNvPr id="77" name="Rectangle 76">
            <a:extLst>
              <a:ext uri="{FF2B5EF4-FFF2-40B4-BE49-F238E27FC236}">
                <a16:creationId xmlns:a16="http://schemas.microsoft.com/office/drawing/2014/main" id="{9869C1AD-64DC-BDD9-87F6-FD75D6D80954}"/>
              </a:ext>
            </a:extLst>
          </p:cNvPr>
          <p:cNvSpPr/>
          <p:nvPr/>
        </p:nvSpPr>
        <p:spPr>
          <a:xfrm>
            <a:off x="272536" y="1693798"/>
            <a:ext cx="640080" cy="544676"/>
          </a:xfrm>
          <a:prstGeom prst="rect">
            <a:avLst/>
          </a:prstGeom>
          <a:solidFill>
            <a:srgbClr val="14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800" b="1" dirty="0">
                <a:solidFill>
                  <a:schemeClr val="bg1"/>
                </a:solidFill>
                <a:latin typeface="TH SarabunPSK" panose="020B0500040200020003" pitchFamily="34" charset="-34"/>
                <a:cs typeface="TH SarabunPSK" panose="020B0500040200020003" pitchFamily="34" charset="-34"/>
              </a:rPr>
              <a:t>1</a:t>
            </a:r>
            <a:endParaRPr lang="th-TH" sz="2800" b="1" dirty="0">
              <a:solidFill>
                <a:schemeClr val="bg1"/>
              </a:solidFill>
              <a:latin typeface="TH SarabunPSK" panose="020B0500040200020003" pitchFamily="34" charset="-34"/>
              <a:cs typeface="TH SarabunPSK" panose="020B0500040200020003" pitchFamily="34" charset="-34"/>
            </a:endParaRPr>
          </a:p>
        </p:txBody>
      </p:sp>
      <p:sp>
        <p:nvSpPr>
          <p:cNvPr id="78" name="Rectangle 77">
            <a:extLst>
              <a:ext uri="{FF2B5EF4-FFF2-40B4-BE49-F238E27FC236}">
                <a16:creationId xmlns:a16="http://schemas.microsoft.com/office/drawing/2014/main" id="{07EA163B-F38D-F7C0-63B1-DDC83D861C05}"/>
              </a:ext>
            </a:extLst>
          </p:cNvPr>
          <p:cNvSpPr/>
          <p:nvPr/>
        </p:nvSpPr>
        <p:spPr>
          <a:xfrm>
            <a:off x="272536" y="2537314"/>
            <a:ext cx="640080" cy="544676"/>
          </a:xfrm>
          <a:prstGeom prst="rect">
            <a:avLst/>
          </a:prstGeom>
          <a:solidFill>
            <a:srgbClr val="14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800" b="1" dirty="0">
                <a:solidFill>
                  <a:schemeClr val="bg1"/>
                </a:solidFill>
                <a:latin typeface="TH SarabunPSK" panose="020B0500040200020003" pitchFamily="34" charset="-34"/>
                <a:cs typeface="TH SarabunPSK" panose="020B0500040200020003" pitchFamily="34" charset="-34"/>
              </a:rPr>
              <a:t>2</a:t>
            </a:r>
            <a:endParaRPr lang="th-TH" sz="2800" b="1" dirty="0">
              <a:solidFill>
                <a:schemeClr val="bg1"/>
              </a:solidFill>
              <a:latin typeface="TH SarabunPSK" panose="020B0500040200020003" pitchFamily="34" charset="-34"/>
              <a:cs typeface="TH SarabunPSK" panose="020B0500040200020003" pitchFamily="34" charset="-34"/>
            </a:endParaRPr>
          </a:p>
        </p:txBody>
      </p:sp>
      <p:sp>
        <p:nvSpPr>
          <p:cNvPr id="79" name="Rectangle 78">
            <a:extLst>
              <a:ext uri="{FF2B5EF4-FFF2-40B4-BE49-F238E27FC236}">
                <a16:creationId xmlns:a16="http://schemas.microsoft.com/office/drawing/2014/main" id="{5C16CA9A-5861-FF9F-C756-3D1CD3EA445D}"/>
              </a:ext>
            </a:extLst>
          </p:cNvPr>
          <p:cNvSpPr/>
          <p:nvPr/>
        </p:nvSpPr>
        <p:spPr>
          <a:xfrm>
            <a:off x="1040206" y="2537314"/>
            <a:ext cx="10709222" cy="5446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tabLst>
                <a:tab pos="538163" algn="l"/>
              </a:tabLst>
            </a:pPr>
            <a:r>
              <a:rPr lang="en-US" sz="2800" b="1" dirty="0">
                <a:solidFill>
                  <a:srgbClr val="243F8E"/>
                </a:solidFill>
                <a:latin typeface="TH SarabunPSK" panose="020B0500040200020003" pitchFamily="34" charset="-34"/>
                <a:cs typeface="TH SarabunPSK" panose="020B0500040200020003" pitchFamily="34" charset="-34"/>
              </a:rPr>
              <a:t>Personalities and Time Management</a:t>
            </a:r>
          </a:p>
        </p:txBody>
      </p:sp>
      <p:sp>
        <p:nvSpPr>
          <p:cNvPr id="80" name="Rectangle 79">
            <a:extLst>
              <a:ext uri="{FF2B5EF4-FFF2-40B4-BE49-F238E27FC236}">
                <a16:creationId xmlns:a16="http://schemas.microsoft.com/office/drawing/2014/main" id="{2F72A0CE-85E9-233C-7E29-E030AD5499D6}"/>
              </a:ext>
            </a:extLst>
          </p:cNvPr>
          <p:cNvSpPr/>
          <p:nvPr/>
        </p:nvSpPr>
        <p:spPr>
          <a:xfrm>
            <a:off x="272536" y="3375193"/>
            <a:ext cx="640080" cy="544676"/>
          </a:xfrm>
          <a:prstGeom prst="rect">
            <a:avLst/>
          </a:prstGeom>
          <a:solidFill>
            <a:srgbClr val="14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800" b="1" dirty="0">
                <a:solidFill>
                  <a:schemeClr val="bg1"/>
                </a:solidFill>
                <a:latin typeface="TH SarabunPSK" panose="020B0500040200020003" pitchFamily="34" charset="-34"/>
                <a:cs typeface="TH SarabunPSK" panose="020B0500040200020003" pitchFamily="34" charset="-34"/>
              </a:rPr>
              <a:t>3</a:t>
            </a:r>
            <a:endParaRPr lang="th-TH" sz="2800" b="1" dirty="0">
              <a:solidFill>
                <a:schemeClr val="bg1"/>
              </a:solidFill>
              <a:latin typeface="TH SarabunPSK" panose="020B0500040200020003" pitchFamily="34" charset="-34"/>
              <a:cs typeface="TH SarabunPSK" panose="020B0500040200020003" pitchFamily="34" charset="-34"/>
            </a:endParaRPr>
          </a:p>
        </p:txBody>
      </p:sp>
      <p:sp>
        <p:nvSpPr>
          <p:cNvPr id="81" name="Rectangle 80">
            <a:extLst>
              <a:ext uri="{FF2B5EF4-FFF2-40B4-BE49-F238E27FC236}">
                <a16:creationId xmlns:a16="http://schemas.microsoft.com/office/drawing/2014/main" id="{25A6F4C5-A692-BEEA-187F-EC0F022E51CC}"/>
              </a:ext>
            </a:extLst>
          </p:cNvPr>
          <p:cNvSpPr/>
          <p:nvPr/>
        </p:nvSpPr>
        <p:spPr>
          <a:xfrm>
            <a:off x="1040206" y="3375193"/>
            <a:ext cx="10709222" cy="5446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tabLst>
                <a:tab pos="538163" algn="l"/>
              </a:tabLst>
            </a:pPr>
            <a:r>
              <a:rPr lang="en-US" sz="2800" b="1" dirty="0">
                <a:solidFill>
                  <a:srgbClr val="243F8E"/>
                </a:solidFill>
                <a:latin typeface="TH SarabunPSK" panose="020B0500040200020003" pitchFamily="34" charset="-34"/>
                <a:cs typeface="TH SarabunPSK" panose="020B0500040200020003" pitchFamily="34" charset="-34"/>
              </a:rPr>
              <a:t>Time Management Techniques</a:t>
            </a:r>
          </a:p>
        </p:txBody>
      </p:sp>
      <p:sp>
        <p:nvSpPr>
          <p:cNvPr id="10" name="Rectangle 9">
            <a:extLst>
              <a:ext uri="{FF2B5EF4-FFF2-40B4-BE49-F238E27FC236}">
                <a16:creationId xmlns:a16="http://schemas.microsoft.com/office/drawing/2014/main" id="{56581265-E2F7-AFEF-5D14-03D8A145D4E3}"/>
              </a:ext>
            </a:extLst>
          </p:cNvPr>
          <p:cNvSpPr/>
          <p:nvPr/>
        </p:nvSpPr>
        <p:spPr>
          <a:xfrm>
            <a:off x="272535" y="4209079"/>
            <a:ext cx="640080" cy="544676"/>
          </a:xfrm>
          <a:prstGeom prst="rect">
            <a:avLst/>
          </a:prstGeom>
          <a:solidFill>
            <a:srgbClr val="1448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tabLst>
                <a:tab pos="538163" algn="l"/>
              </a:tabLst>
            </a:pPr>
            <a:r>
              <a:rPr lang="en-US" sz="2800" b="1" dirty="0">
                <a:solidFill>
                  <a:schemeClr val="bg1"/>
                </a:solidFill>
                <a:latin typeface="TH SarabunPSK" panose="020B0500040200020003" pitchFamily="34" charset="-34"/>
                <a:cs typeface="TH SarabunPSK" panose="020B0500040200020003" pitchFamily="34" charset="-34"/>
              </a:rPr>
              <a:t>4</a:t>
            </a:r>
          </a:p>
        </p:txBody>
      </p:sp>
      <p:sp>
        <p:nvSpPr>
          <p:cNvPr id="11" name="Rectangle 10">
            <a:extLst>
              <a:ext uri="{FF2B5EF4-FFF2-40B4-BE49-F238E27FC236}">
                <a16:creationId xmlns:a16="http://schemas.microsoft.com/office/drawing/2014/main" id="{E8086CB2-66B7-568C-3911-D41B918ADCAF}"/>
              </a:ext>
            </a:extLst>
          </p:cNvPr>
          <p:cNvSpPr/>
          <p:nvPr/>
        </p:nvSpPr>
        <p:spPr>
          <a:xfrm>
            <a:off x="1040205" y="4209079"/>
            <a:ext cx="10709222" cy="5446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457200">
              <a:tabLst>
                <a:tab pos="538163" algn="l"/>
              </a:tabLst>
            </a:pPr>
            <a:r>
              <a:rPr lang="en-US" sz="2800" b="1" dirty="0">
                <a:solidFill>
                  <a:srgbClr val="243F8E"/>
                </a:solidFill>
                <a:latin typeface="TH SarabunPSK"/>
                <a:cs typeface="TH SarabunPSK"/>
              </a:rPr>
              <a:t>Activity</a:t>
            </a:r>
            <a:endParaRPr lang="en-US" sz="2800" b="1" dirty="0">
              <a:solidFill>
                <a:srgbClr val="243F8E"/>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2591869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lass of water next to a computer&#10;&#10;Description automatically generated with medium confidence">
            <a:extLst>
              <a:ext uri="{FF2B5EF4-FFF2-40B4-BE49-F238E27FC236}">
                <a16:creationId xmlns:a16="http://schemas.microsoft.com/office/drawing/2014/main" id="{35CB995E-8FF3-A921-7DE9-CB14757C1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F3C2F7E-4D3A-7D1E-BF9A-0943B6C96B4C}"/>
              </a:ext>
            </a:extLst>
          </p:cNvPr>
          <p:cNvSpPr/>
          <p:nvPr/>
        </p:nvSpPr>
        <p:spPr>
          <a:xfrm>
            <a:off x="640080" y="1140905"/>
            <a:ext cx="10478494" cy="5446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457200">
              <a:tabLst>
                <a:tab pos="538163" algn="l"/>
              </a:tabLst>
            </a:pPr>
            <a:r>
              <a:rPr lang="en-US" sz="2800" b="1" dirty="0">
                <a:solidFill>
                  <a:srgbClr val="243F8E"/>
                </a:solidFill>
                <a:latin typeface="TH SarabunPSK"/>
                <a:cs typeface="TH SarabunPSK"/>
              </a:rPr>
              <a:t>Workshop</a:t>
            </a:r>
            <a:endParaRPr lang="en-US" sz="2800" b="1" dirty="0">
              <a:solidFill>
                <a:srgbClr val="243F8E"/>
              </a:solidFill>
              <a:latin typeface="TH SarabunPSK" panose="020B0500040200020003" pitchFamily="34" charset="-34"/>
              <a:cs typeface="TH SarabunPSK" panose="020B0500040200020003" pitchFamily="34" charset="-34"/>
            </a:endParaRPr>
          </a:p>
        </p:txBody>
      </p:sp>
      <p:sp>
        <p:nvSpPr>
          <p:cNvPr id="5" name="Rectangle 4">
            <a:extLst>
              <a:ext uri="{FF2B5EF4-FFF2-40B4-BE49-F238E27FC236}">
                <a16:creationId xmlns:a16="http://schemas.microsoft.com/office/drawing/2014/main" id="{61569FBD-366D-A095-BA72-8595B40B4E52}"/>
              </a:ext>
            </a:extLst>
          </p:cNvPr>
          <p:cNvSpPr/>
          <p:nvPr/>
        </p:nvSpPr>
        <p:spPr>
          <a:xfrm>
            <a:off x="0" y="1140905"/>
            <a:ext cx="640080" cy="544676"/>
          </a:xfrm>
          <a:prstGeom prst="rect">
            <a:avLst/>
          </a:prstGeom>
          <a:solidFill>
            <a:srgbClr val="1448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tabLst>
                <a:tab pos="538163" algn="l"/>
              </a:tabLst>
            </a:pPr>
            <a:r>
              <a:rPr lang="en-US" sz="2800" b="1" dirty="0">
                <a:solidFill>
                  <a:schemeClr val="bg1"/>
                </a:solidFill>
                <a:latin typeface="TH SarabunPSK" panose="020B0500040200020003" pitchFamily="34" charset="-34"/>
                <a:cs typeface="TH SarabunPSK" panose="020B0500040200020003" pitchFamily="34" charset="-34"/>
              </a:rPr>
              <a:t>4</a:t>
            </a:r>
          </a:p>
        </p:txBody>
      </p:sp>
    </p:spTree>
    <p:extLst>
      <p:ext uri="{BB962C8B-B14F-4D97-AF65-F5344CB8AC3E}">
        <p14:creationId xmlns:p14="http://schemas.microsoft.com/office/powerpoint/2010/main" val="369320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C836AA-DAF3-A743-E2F7-397933010F84}"/>
              </a:ext>
            </a:extLst>
          </p:cNvPr>
          <p:cNvSpPr/>
          <p:nvPr/>
        </p:nvSpPr>
        <p:spPr>
          <a:xfrm>
            <a:off x="2876" y="-4313"/>
            <a:ext cx="12191998" cy="6857997"/>
          </a:xfrm>
          <a:prstGeom prst="rect">
            <a:avLst/>
          </a:prstGeom>
          <a:solidFill>
            <a:srgbClr val="FCFB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graphical user interface&#10;&#10;Description automatically generated">
            <a:extLst>
              <a:ext uri="{FF2B5EF4-FFF2-40B4-BE49-F238E27FC236}">
                <a16:creationId xmlns:a16="http://schemas.microsoft.com/office/drawing/2014/main" id="{1BA78E01-BE37-A034-E9A0-A2E14174807E}"/>
              </a:ext>
            </a:extLst>
          </p:cNvPr>
          <p:cNvPicPr>
            <a:picLocks noChangeAspect="1"/>
          </p:cNvPicPr>
          <p:nvPr/>
        </p:nvPicPr>
        <p:blipFill>
          <a:blip r:embed="rId3"/>
          <a:stretch>
            <a:fillRect/>
          </a:stretch>
        </p:blipFill>
        <p:spPr>
          <a:xfrm>
            <a:off x="3546742" y="2035655"/>
            <a:ext cx="8119047" cy="4623399"/>
          </a:xfrm>
          <a:prstGeom prst="rect">
            <a:avLst/>
          </a:prstGeom>
        </p:spPr>
      </p:pic>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a:xfrm>
            <a:off x="-633" y="1646127"/>
            <a:ext cx="12190562" cy="782752"/>
          </a:xfrm>
          <a:solidFill>
            <a:srgbClr val="F55930"/>
          </a:solidFill>
        </p:spPr>
        <p:txBody>
          <a:bodyPr>
            <a:normAutofit/>
          </a:bodyPr>
          <a:lstStyle/>
          <a:p>
            <a:pPr algn="ctr"/>
            <a:r>
              <a:rPr lang="en-US" sz="2800" dirty="0">
                <a:solidFill>
                  <a:srgbClr val="FFFFFF"/>
                </a:solidFill>
                <a:latin typeface="TH SarabunPSK"/>
                <a:cs typeface="TH SarabunPSK"/>
              </a:rPr>
              <a:t>It takes  18 to 254 days for a person to form a new habit</a:t>
            </a:r>
          </a:p>
        </p:txBody>
      </p:sp>
    </p:spTree>
    <p:extLst>
      <p:ext uri="{BB962C8B-B14F-4D97-AF65-F5344CB8AC3E}">
        <p14:creationId xmlns:p14="http://schemas.microsoft.com/office/powerpoint/2010/main" val="1242830291"/>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r>
              <a:rPr lang="en-US" sz="2800" dirty="0">
                <a:latin typeface="TH SarabunPSK"/>
                <a:cs typeface="TH SarabunPSK"/>
              </a:rPr>
              <a:t>Activity</a:t>
            </a:r>
            <a:endParaRPr lang="th-TH" sz="2800" dirty="0">
              <a:latin typeface="TH SarabunPSK"/>
              <a:cs typeface="TH SarabunPSK"/>
            </a:endParaRPr>
          </a:p>
        </p:txBody>
      </p:sp>
      <p:sp>
        <p:nvSpPr>
          <p:cNvPr id="10" name="TextBox 9">
            <a:extLst>
              <a:ext uri="{FF2B5EF4-FFF2-40B4-BE49-F238E27FC236}">
                <a16:creationId xmlns:a16="http://schemas.microsoft.com/office/drawing/2014/main" id="{4899E1C8-F6A6-54F5-56E4-B1700BE256AD}"/>
              </a:ext>
            </a:extLst>
          </p:cNvPr>
          <p:cNvSpPr txBox="1"/>
          <p:nvPr/>
        </p:nvSpPr>
        <p:spPr>
          <a:xfrm>
            <a:off x="272536" y="1150025"/>
            <a:ext cx="11592738" cy="2786789"/>
          </a:xfrm>
          <a:prstGeom prst="rect">
            <a:avLst/>
          </a:prstGeom>
          <a:noFill/>
        </p:spPr>
        <p:txBody>
          <a:bodyPr wrap="square" lIns="91440" tIns="45720" rIns="91440" bIns="45720" anchor="t">
            <a:spAutoFit/>
          </a:bodyPr>
          <a:lstStyle/>
          <a:p>
            <a:pPr>
              <a:lnSpc>
                <a:spcPct val="200000"/>
              </a:lnSpc>
            </a:pPr>
            <a:r>
              <a:rPr lang="en-US" b="1" dirty="0">
                <a:solidFill>
                  <a:srgbClr val="243F8E"/>
                </a:solidFill>
                <a:latin typeface="TH SarabunPSK" panose="020B0500040200020003" pitchFamily="34" charset="-34"/>
                <a:cs typeface="TH SarabunPSK" panose="020B0500040200020003" pitchFamily="34" charset="-34"/>
              </a:rPr>
              <a:t>How:</a:t>
            </a:r>
          </a:p>
          <a:p>
            <a:pPr indent="-342900">
              <a:lnSpc>
                <a:spcPct val="200000"/>
              </a:lnSpc>
              <a:buAutoNum type="arabicPeriod"/>
            </a:pPr>
            <a:r>
              <a:rPr lang="en-US" dirty="0" err="1">
                <a:solidFill>
                  <a:srgbClr val="243F8E"/>
                </a:solidFill>
                <a:latin typeface="TH SarabunPSK" panose="020B0500040200020003" pitchFamily="34" charset="-34"/>
                <a:cs typeface="TH SarabunPSK" panose="020B0500040200020003" pitchFamily="34" charset="-34"/>
              </a:rPr>
              <a:t>บอกถึงปัญหาการจัดการเวลาที่พบในปัจจุบัน</a:t>
            </a:r>
            <a:r>
              <a:rPr lang="en-US" dirty="0">
                <a:solidFill>
                  <a:srgbClr val="243F8E"/>
                </a:solidFill>
                <a:latin typeface="TH SarabunPSK" panose="020B0500040200020003" pitchFamily="34" charset="-34"/>
                <a:cs typeface="TH SarabunPSK" panose="020B0500040200020003" pitchFamily="34" charset="-34"/>
              </a:rPr>
              <a:t> </a:t>
            </a:r>
            <a:r>
              <a:rPr lang="en-US" dirty="0" err="1">
                <a:solidFill>
                  <a:srgbClr val="243F8E"/>
                </a:solidFill>
                <a:latin typeface="TH SarabunPSK" panose="020B0500040200020003" pitchFamily="34" charset="-34"/>
                <a:cs typeface="TH SarabunPSK" panose="020B0500040200020003" pitchFamily="34" charset="-34"/>
              </a:rPr>
              <a:t>และเป้าหมาย</a:t>
            </a:r>
            <a:endParaRPr lang="en-US" dirty="0">
              <a:solidFill>
                <a:srgbClr val="243F8E"/>
              </a:solidFill>
              <a:latin typeface="TH SarabunPSK" panose="020B0500040200020003" pitchFamily="34" charset="-34"/>
              <a:cs typeface="TH SarabunPSK" panose="020B0500040200020003" pitchFamily="34" charset="-34"/>
            </a:endParaRPr>
          </a:p>
          <a:p>
            <a:pPr indent="-342900">
              <a:lnSpc>
                <a:spcPct val="200000"/>
              </a:lnSpc>
              <a:buAutoNum type="arabicPeriod"/>
            </a:pPr>
            <a:r>
              <a:rPr lang="th-TH" dirty="0">
                <a:solidFill>
                  <a:srgbClr val="243F8E"/>
                </a:solidFill>
                <a:latin typeface="TH SarabunPSK" panose="020B0500040200020003" pitchFamily="34" charset="-34"/>
                <a:cs typeface="TH SarabunPSK" panose="020B0500040200020003" pitchFamily="34" charset="-34"/>
              </a:rPr>
              <a:t>บอก </a:t>
            </a:r>
            <a:r>
              <a:rPr lang="en-US" dirty="0">
                <a:solidFill>
                  <a:srgbClr val="243F8E"/>
                </a:solidFill>
                <a:latin typeface="TH SarabunPSK" panose="020B0500040200020003" pitchFamily="34" charset="-34"/>
                <a:cs typeface="TH SarabunPSK" panose="020B0500040200020003" pitchFamily="34" charset="-34"/>
              </a:rPr>
              <a:t>Personality </a:t>
            </a:r>
            <a:r>
              <a:rPr lang="th-TH" dirty="0">
                <a:solidFill>
                  <a:srgbClr val="243F8E"/>
                </a:solidFill>
                <a:latin typeface="TH SarabunPSK" panose="020B0500040200020003" pitchFamily="34" charset="-34"/>
                <a:cs typeface="TH SarabunPSK" panose="020B0500040200020003" pitchFamily="34" charset="-34"/>
              </a:rPr>
              <a:t>ของตัวเอง</a:t>
            </a:r>
            <a:endParaRPr lang="en-US" dirty="0">
              <a:solidFill>
                <a:srgbClr val="243F8E"/>
              </a:solidFill>
              <a:latin typeface="TH SarabunPSK" panose="020B0500040200020003" pitchFamily="34" charset="-34"/>
              <a:cs typeface="TH SarabunPSK" panose="020B0500040200020003" pitchFamily="34" charset="-34"/>
            </a:endParaRPr>
          </a:p>
          <a:p>
            <a:pPr indent="-342900">
              <a:lnSpc>
                <a:spcPct val="200000"/>
              </a:lnSpc>
              <a:buAutoNum type="arabicPeriod"/>
            </a:pPr>
            <a:r>
              <a:rPr lang="en-US" dirty="0" err="1">
                <a:solidFill>
                  <a:srgbClr val="243F8E"/>
                </a:solidFill>
                <a:latin typeface="TH SarabunPSK" panose="020B0500040200020003" pitchFamily="34" charset="-34"/>
                <a:cs typeface="TH SarabunPSK" panose="020B0500040200020003" pitchFamily="34" charset="-34"/>
              </a:rPr>
              <a:t>เลือก</a:t>
            </a:r>
            <a:r>
              <a:rPr lang="en-US" dirty="0">
                <a:solidFill>
                  <a:srgbClr val="243F8E"/>
                </a:solidFill>
                <a:latin typeface="TH SarabunPSK" panose="020B0500040200020003" pitchFamily="34" charset="-34"/>
                <a:cs typeface="TH SarabunPSK" panose="020B0500040200020003" pitchFamily="34" charset="-34"/>
              </a:rPr>
              <a:t> 1 เทคนิคที่จะนำไปปรับใช้ </a:t>
            </a:r>
            <a:r>
              <a:rPr lang="en-US" dirty="0" err="1">
                <a:solidFill>
                  <a:srgbClr val="243F8E"/>
                </a:solidFill>
                <a:latin typeface="TH SarabunPSK" panose="020B0500040200020003" pitchFamily="34" charset="-34"/>
                <a:cs typeface="TH SarabunPSK" panose="020B0500040200020003" pitchFamily="34" charset="-34"/>
              </a:rPr>
              <a:t>พร้อมอธิบายวิธีการ</a:t>
            </a:r>
            <a:endParaRPr lang="en-US" dirty="0">
              <a:solidFill>
                <a:srgbClr val="243F8E"/>
              </a:solidFill>
              <a:latin typeface="TH SarabunPSK" panose="020B0500040200020003" pitchFamily="34" charset="-34"/>
              <a:cs typeface="TH SarabunPSK" panose="020B0500040200020003" pitchFamily="34" charset="-34"/>
            </a:endParaRPr>
          </a:p>
          <a:p>
            <a:pPr indent="-342900">
              <a:lnSpc>
                <a:spcPct val="200000"/>
              </a:lnSpc>
              <a:buAutoNum type="arabicPeriod"/>
            </a:pPr>
            <a:r>
              <a:rPr lang="en-US" dirty="0" err="1">
                <a:solidFill>
                  <a:srgbClr val="243F8E"/>
                </a:solidFill>
                <a:latin typeface="TH SarabunPSK" panose="020B0500040200020003" pitchFamily="34" charset="-34"/>
                <a:cs typeface="TH SarabunPSK" panose="020B0500040200020003" pitchFamily="34" charset="-34"/>
              </a:rPr>
              <a:t>พร้อมแชร์</a:t>
            </a:r>
            <a:r>
              <a:rPr lang="en-US" dirty="0">
                <a:solidFill>
                  <a:srgbClr val="243F8E"/>
                </a:solidFill>
                <a:latin typeface="TH SarabunPSK" panose="020B0500040200020003" pitchFamily="34" charset="-34"/>
                <a:cs typeface="TH SarabunPSK" panose="020B0500040200020003" pitchFamily="34" charset="-34"/>
              </a:rPr>
              <a:t> </a:t>
            </a:r>
            <a:r>
              <a:rPr lang="en-US" dirty="0" err="1">
                <a:solidFill>
                  <a:srgbClr val="243F8E"/>
                </a:solidFill>
                <a:latin typeface="TH SarabunPSK" panose="020B0500040200020003" pitchFamily="34" charset="-34"/>
                <a:cs typeface="TH SarabunPSK" panose="020B0500040200020003" pitchFamily="34" charset="-34"/>
              </a:rPr>
              <a:t>กด</a:t>
            </a:r>
            <a:r>
              <a:rPr lang="en-US" dirty="0">
                <a:solidFill>
                  <a:srgbClr val="243F8E"/>
                </a:solidFill>
                <a:latin typeface="TH SarabunPSK" panose="020B0500040200020003" pitchFamily="34" charset="-34"/>
                <a:cs typeface="TH SarabunPSK" panose="020B0500040200020003" pitchFamily="34" charset="-34"/>
              </a:rPr>
              <a:t> Raise Hand</a:t>
            </a:r>
          </a:p>
        </p:txBody>
      </p:sp>
    </p:spTree>
    <p:extLst>
      <p:ext uri="{BB962C8B-B14F-4D97-AF65-F5344CB8AC3E}">
        <p14:creationId xmlns:p14="http://schemas.microsoft.com/office/powerpoint/2010/main" val="26641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r>
              <a:rPr lang="en-US" sz="2800" dirty="0">
                <a:latin typeface="TH SarabunPSK" panose="020B0500040200020003" pitchFamily="34" charset="-34"/>
                <a:cs typeface="TH SarabunPSK" panose="020B0500040200020003" pitchFamily="34" charset="-34"/>
              </a:rPr>
              <a:t>The Over-Committer</a:t>
            </a:r>
          </a:p>
        </p:txBody>
      </p:sp>
      <p:sp>
        <p:nvSpPr>
          <p:cNvPr id="18" name="TextBox 17">
            <a:extLst>
              <a:ext uri="{FF2B5EF4-FFF2-40B4-BE49-F238E27FC236}">
                <a16:creationId xmlns:a16="http://schemas.microsoft.com/office/drawing/2014/main" id="{9A47E032-9EF0-BC5E-4915-E6301E44A4E2}"/>
              </a:ext>
            </a:extLst>
          </p:cNvPr>
          <p:cNvSpPr txBox="1"/>
          <p:nvPr/>
        </p:nvSpPr>
        <p:spPr>
          <a:xfrm>
            <a:off x="405885" y="2628900"/>
            <a:ext cx="5423413" cy="1678793"/>
          </a:xfrm>
          <a:prstGeom prst="rect">
            <a:avLst/>
          </a:prstGeom>
          <a:noFill/>
        </p:spPr>
        <p:txBody>
          <a:bodyPr wrap="square" rtlCol="0">
            <a:spAutoFit/>
          </a:bodyPr>
          <a:lstStyle>
            <a:defPPr>
              <a:defRPr lang="en-US"/>
            </a:defPPr>
            <a:lvl1pPr>
              <a:defRPr>
                <a:solidFill>
                  <a:srgbClr val="243F8E"/>
                </a:solidFill>
              </a:defRPr>
            </a:lvl1pPr>
          </a:lstStyle>
          <a:p>
            <a:pPr marL="285750" indent="-285750">
              <a:lnSpc>
                <a:spcPct val="200000"/>
              </a:lnSpc>
              <a:buClr>
                <a:srgbClr val="243F8E"/>
              </a:buClr>
              <a:buFont typeface="Wingdings" panose="05000000000000000000" pitchFamily="2" charset="2"/>
              <a:buChar char="§"/>
            </a:pPr>
            <a:r>
              <a:rPr lang="en-US" dirty="0">
                <a:latin typeface="TH SarabunPSK" panose="020B0500040200020003" pitchFamily="34" charset="-34"/>
                <a:cs typeface="TH SarabunPSK" panose="020B0500040200020003" pitchFamily="34" charset="-34"/>
              </a:rPr>
              <a:t>doesn’t know how to say “no” to others</a:t>
            </a:r>
          </a:p>
          <a:p>
            <a:pPr marL="285750" indent="-285750">
              <a:lnSpc>
                <a:spcPct val="200000"/>
              </a:lnSpc>
              <a:buClr>
                <a:srgbClr val="243F8E"/>
              </a:buClr>
              <a:buFont typeface="Wingdings" panose="05000000000000000000" pitchFamily="2" charset="2"/>
              <a:buChar char="§"/>
            </a:pPr>
            <a:r>
              <a:rPr lang="en-US" dirty="0">
                <a:latin typeface="TH SarabunPSK" panose="020B0500040200020003" pitchFamily="34" charset="-34"/>
                <a:cs typeface="TH SarabunPSK" panose="020B0500040200020003" pitchFamily="34" charset="-34"/>
              </a:rPr>
              <a:t> trouble establishing boundaries</a:t>
            </a:r>
          </a:p>
          <a:p>
            <a:pPr marL="285750" indent="-285750">
              <a:lnSpc>
                <a:spcPct val="200000"/>
              </a:lnSpc>
              <a:buClr>
                <a:srgbClr val="243F8E"/>
              </a:buClr>
              <a:buFont typeface="Wingdings" panose="05000000000000000000" pitchFamily="2" charset="2"/>
              <a:buChar char="§"/>
            </a:pPr>
            <a:r>
              <a:rPr lang="en-US" dirty="0">
                <a:latin typeface="TH SarabunPSK" panose="020B0500040200020003" pitchFamily="34" charset="-34"/>
                <a:cs typeface="TH SarabunPSK" panose="020B0500040200020003" pitchFamily="34" charset="-34"/>
              </a:rPr>
              <a:t>Likely to burn themselves out from stress and exhaustion</a:t>
            </a:r>
          </a:p>
        </p:txBody>
      </p:sp>
      <p:sp>
        <p:nvSpPr>
          <p:cNvPr id="19" name="TextBox 18">
            <a:extLst>
              <a:ext uri="{FF2B5EF4-FFF2-40B4-BE49-F238E27FC236}">
                <a16:creationId xmlns:a16="http://schemas.microsoft.com/office/drawing/2014/main" id="{8E2B108E-B129-3CB6-1DAB-85528F85A5FA}"/>
              </a:ext>
            </a:extLst>
          </p:cNvPr>
          <p:cNvSpPr txBox="1"/>
          <p:nvPr/>
        </p:nvSpPr>
        <p:spPr>
          <a:xfrm>
            <a:off x="6362701" y="2628900"/>
            <a:ext cx="5423413" cy="1124795"/>
          </a:xfrm>
          <a:prstGeom prst="rect">
            <a:avLst/>
          </a:prstGeom>
          <a:noFill/>
        </p:spPr>
        <p:txBody>
          <a:bodyPr wrap="square" rtlCol="0">
            <a:spAutoFit/>
          </a:bodyPr>
          <a:lstStyle>
            <a:defPPr>
              <a:defRPr lang="en-US"/>
            </a:defPPr>
            <a:lvl1pPr marL="285750" indent="-285750">
              <a:lnSpc>
                <a:spcPct val="150000"/>
              </a:lnSpc>
              <a:buClr>
                <a:srgbClr val="243F8E"/>
              </a:buClr>
              <a:buFont typeface="Wingdings" panose="05000000000000000000" pitchFamily="2" charset="2"/>
              <a:buChar char="§"/>
              <a:defRPr>
                <a:solidFill>
                  <a:srgbClr val="243F8E"/>
                </a:solidFill>
              </a:defRPr>
            </a:lvl1pPr>
          </a:lstStyle>
          <a:p>
            <a:pPr>
              <a:lnSpc>
                <a:spcPct val="200000"/>
              </a:lnSpc>
            </a:pPr>
            <a:r>
              <a:rPr lang="en-US" dirty="0">
                <a:latin typeface="TH SarabunPSK" panose="020B0500040200020003" pitchFamily="34" charset="-34"/>
                <a:cs typeface="TH SarabunPSK" panose="020B0500040200020003" pitchFamily="34" charset="-34"/>
              </a:rPr>
              <a:t>Stop saying “yes.”</a:t>
            </a:r>
          </a:p>
          <a:p>
            <a:pPr>
              <a:lnSpc>
                <a:spcPct val="200000"/>
              </a:lnSpc>
            </a:pPr>
            <a:r>
              <a:rPr lang="en-US" dirty="0">
                <a:latin typeface="TH SarabunPSK" panose="020B0500040200020003" pitchFamily="34" charset="-34"/>
                <a:cs typeface="TH SarabunPSK" panose="020B0500040200020003" pitchFamily="34" charset="-34"/>
              </a:rPr>
              <a:t>self-imposed</a:t>
            </a:r>
          </a:p>
        </p:txBody>
      </p:sp>
      <p:grpSp>
        <p:nvGrpSpPr>
          <p:cNvPr id="2" name="Group 1">
            <a:extLst>
              <a:ext uri="{FF2B5EF4-FFF2-40B4-BE49-F238E27FC236}">
                <a16:creationId xmlns:a16="http://schemas.microsoft.com/office/drawing/2014/main" id="{08D7BB56-CFB7-A5B6-B829-D2E1705AD0FC}"/>
              </a:ext>
            </a:extLst>
          </p:cNvPr>
          <p:cNvGrpSpPr/>
          <p:nvPr/>
        </p:nvGrpSpPr>
        <p:grpSpPr>
          <a:xfrm>
            <a:off x="405886" y="1381125"/>
            <a:ext cx="11365851" cy="1038225"/>
            <a:chOff x="405886" y="1381125"/>
            <a:chExt cx="11365851" cy="1038225"/>
          </a:xfrm>
        </p:grpSpPr>
        <p:sp>
          <p:nvSpPr>
            <p:cNvPr id="13" name="Arrow: Pentagon 12">
              <a:extLst>
                <a:ext uri="{FF2B5EF4-FFF2-40B4-BE49-F238E27FC236}">
                  <a16:creationId xmlns:a16="http://schemas.microsoft.com/office/drawing/2014/main" id="{D69B74C6-6F87-F2A5-3B07-489121A35619}"/>
                </a:ext>
              </a:extLst>
            </p:cNvPr>
            <p:cNvSpPr/>
            <p:nvPr/>
          </p:nvSpPr>
          <p:spPr>
            <a:xfrm>
              <a:off x="5711131" y="1381125"/>
              <a:ext cx="6060606" cy="10382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Pentagon 13">
              <a:extLst>
                <a:ext uri="{FF2B5EF4-FFF2-40B4-BE49-F238E27FC236}">
                  <a16:creationId xmlns:a16="http://schemas.microsoft.com/office/drawing/2014/main" id="{8398D2E8-A90F-A043-D112-F5E13F95223A}"/>
                </a:ext>
              </a:extLst>
            </p:cNvPr>
            <p:cNvSpPr/>
            <p:nvPr/>
          </p:nvSpPr>
          <p:spPr>
            <a:xfrm>
              <a:off x="405886" y="1381125"/>
              <a:ext cx="5956816" cy="103822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4">
              <a:extLst>
                <a:ext uri="{FF2B5EF4-FFF2-40B4-BE49-F238E27FC236}">
                  <a16:creationId xmlns:a16="http://schemas.microsoft.com/office/drawing/2014/main" id="{7C659D4C-F07F-807C-10DF-064226B51F39}"/>
                </a:ext>
              </a:extLst>
            </p:cNvPr>
            <p:cNvSpPr/>
            <p:nvPr/>
          </p:nvSpPr>
          <p:spPr>
            <a:xfrm>
              <a:off x="405886" y="1381125"/>
              <a:ext cx="5423412" cy="1038225"/>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A88A052-E683-5914-C168-664A2CA17296}"/>
                </a:ext>
              </a:extLst>
            </p:cNvPr>
            <p:cNvSpPr txBox="1"/>
            <p:nvPr/>
          </p:nvSpPr>
          <p:spPr>
            <a:xfrm>
              <a:off x="894716" y="1715571"/>
              <a:ext cx="4438650" cy="369332"/>
            </a:xfrm>
            <a:prstGeom prst="rect">
              <a:avLst/>
            </a:prstGeom>
            <a:noFill/>
          </p:spPr>
          <p:txBody>
            <a:bodyPr wrap="square" rtlCol="0">
              <a:spAutoFit/>
            </a:bodyPr>
            <a:lstStyle/>
            <a:p>
              <a:pPr algn="ctr"/>
              <a:r>
                <a:rPr lang="en-US" dirty="0">
                  <a:solidFill>
                    <a:schemeClr val="bg1"/>
                  </a:solidFill>
                </a:rPr>
                <a:t>Character</a:t>
              </a:r>
            </a:p>
          </p:txBody>
        </p:sp>
        <p:sp>
          <p:nvSpPr>
            <p:cNvPr id="17" name="TextBox 16">
              <a:extLst>
                <a:ext uri="{FF2B5EF4-FFF2-40B4-BE49-F238E27FC236}">
                  <a16:creationId xmlns:a16="http://schemas.microsoft.com/office/drawing/2014/main" id="{6E252935-BB71-E11B-24E4-BF77D2A1415D}"/>
                </a:ext>
              </a:extLst>
            </p:cNvPr>
            <p:cNvSpPr txBox="1"/>
            <p:nvPr/>
          </p:nvSpPr>
          <p:spPr>
            <a:xfrm>
              <a:off x="7127301" y="1711804"/>
              <a:ext cx="3244336" cy="369332"/>
            </a:xfrm>
            <a:prstGeom prst="rect">
              <a:avLst/>
            </a:prstGeom>
            <a:noFill/>
          </p:spPr>
          <p:txBody>
            <a:bodyPr wrap="square" rtlCol="0">
              <a:spAutoFit/>
            </a:bodyPr>
            <a:lstStyle/>
            <a:p>
              <a:pPr algn="ctr"/>
              <a:r>
                <a:rPr lang="en-US" dirty="0">
                  <a:solidFill>
                    <a:schemeClr val="bg1"/>
                  </a:solidFill>
                </a:rPr>
                <a:t>Solution</a:t>
              </a:r>
            </a:p>
          </p:txBody>
        </p:sp>
      </p:grpSp>
      <p:grpSp>
        <p:nvGrpSpPr>
          <p:cNvPr id="11" name="Group 10">
            <a:extLst>
              <a:ext uri="{FF2B5EF4-FFF2-40B4-BE49-F238E27FC236}">
                <a16:creationId xmlns:a16="http://schemas.microsoft.com/office/drawing/2014/main" id="{56D38668-56BA-D856-1354-37EB518A341F}"/>
              </a:ext>
            </a:extLst>
          </p:cNvPr>
          <p:cNvGrpSpPr/>
          <p:nvPr/>
        </p:nvGrpSpPr>
        <p:grpSpPr>
          <a:xfrm>
            <a:off x="12517334" y="6630573"/>
            <a:ext cx="6137423" cy="4452322"/>
            <a:chOff x="5271313" y="1646862"/>
            <a:chExt cx="6137423" cy="4452322"/>
          </a:xfrm>
        </p:grpSpPr>
        <p:grpSp>
          <p:nvGrpSpPr>
            <p:cNvPr id="12" name="Group 11">
              <a:extLst>
                <a:ext uri="{FF2B5EF4-FFF2-40B4-BE49-F238E27FC236}">
                  <a16:creationId xmlns:a16="http://schemas.microsoft.com/office/drawing/2014/main" id="{DB01B00E-BE1E-F2FC-59E4-267275632F99}"/>
                </a:ext>
              </a:extLst>
            </p:cNvPr>
            <p:cNvGrpSpPr/>
            <p:nvPr/>
          </p:nvGrpSpPr>
          <p:grpSpPr>
            <a:xfrm>
              <a:off x="5271313" y="1646862"/>
              <a:ext cx="6137423" cy="4452322"/>
              <a:chOff x="4867276" y="1288902"/>
              <a:chExt cx="6137423" cy="4452322"/>
            </a:xfrm>
          </p:grpSpPr>
          <p:sp>
            <p:nvSpPr>
              <p:cNvPr id="24" name="Rectangle 23">
                <a:extLst>
                  <a:ext uri="{FF2B5EF4-FFF2-40B4-BE49-F238E27FC236}">
                    <a16:creationId xmlns:a16="http://schemas.microsoft.com/office/drawing/2014/main" id="{512F6DEF-D2F6-8BB7-BF1B-955D7DA94B47}"/>
                  </a:ext>
                </a:extLst>
              </p:cNvPr>
              <p:cNvSpPr/>
              <p:nvPr/>
            </p:nvSpPr>
            <p:spPr>
              <a:xfrm>
                <a:off x="8112643" y="3683412"/>
                <a:ext cx="2892056" cy="2036551"/>
              </a:xfrm>
              <a:prstGeom prst="rect">
                <a:avLst/>
              </a:prstGeom>
              <a:solidFill>
                <a:srgbClr val="F55930"/>
              </a:solidFill>
              <a:ln>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356AA11-1AF1-F33C-60A0-E066EF111798}"/>
                  </a:ext>
                </a:extLst>
              </p:cNvPr>
              <p:cNvSpPr/>
              <p:nvPr/>
            </p:nvSpPr>
            <p:spPr>
              <a:xfrm>
                <a:off x="5220587" y="1646863"/>
                <a:ext cx="2892056" cy="2036551"/>
              </a:xfrm>
              <a:prstGeom prst="rect">
                <a:avLst/>
              </a:prstGeom>
              <a:solidFill>
                <a:srgbClr val="0162F7"/>
              </a:solidFill>
              <a:ln>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BE0DD80-D4EA-02E1-1D15-44E48A1643D4}"/>
                  </a:ext>
                </a:extLst>
              </p:cNvPr>
              <p:cNvSpPr/>
              <p:nvPr/>
            </p:nvSpPr>
            <p:spPr>
              <a:xfrm>
                <a:off x="5220587" y="3683413"/>
                <a:ext cx="2892056" cy="2036551"/>
              </a:xfrm>
              <a:prstGeom prst="rect">
                <a:avLst/>
              </a:prstGeom>
              <a:solidFill>
                <a:schemeClr val="bg1">
                  <a:lumMod val="95000"/>
                </a:schemeClr>
              </a:solidFill>
              <a:ln>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7149E90-2CEF-8DD3-724D-C118A5D15EC8}"/>
                  </a:ext>
                </a:extLst>
              </p:cNvPr>
              <p:cNvSpPr/>
              <p:nvPr/>
            </p:nvSpPr>
            <p:spPr>
              <a:xfrm>
                <a:off x="7328048" y="1646863"/>
                <a:ext cx="3676651" cy="2731980"/>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D3C0166-9301-DBEC-A66E-D7BF522521A6}"/>
                  </a:ext>
                </a:extLst>
              </p:cNvPr>
              <p:cNvSpPr/>
              <p:nvPr/>
            </p:nvSpPr>
            <p:spPr>
              <a:xfrm>
                <a:off x="6002474" y="3174587"/>
                <a:ext cx="499731" cy="50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Rectangle 28">
                <a:extLst>
                  <a:ext uri="{FF2B5EF4-FFF2-40B4-BE49-F238E27FC236}">
                    <a16:creationId xmlns:a16="http://schemas.microsoft.com/office/drawing/2014/main" id="{2EF60E7E-55B2-513E-411D-1DC96A2C4A65}"/>
                  </a:ext>
                </a:extLst>
              </p:cNvPr>
              <p:cNvSpPr/>
              <p:nvPr/>
            </p:nvSpPr>
            <p:spPr>
              <a:xfrm>
                <a:off x="8117959" y="3174587"/>
                <a:ext cx="499731" cy="5088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55930"/>
                    </a:solidFill>
                  </a:rPr>
                  <a:t>2</a:t>
                </a:r>
              </a:p>
            </p:txBody>
          </p:sp>
          <p:sp>
            <p:nvSpPr>
              <p:cNvPr id="30" name="Rectangle 29">
                <a:extLst>
                  <a:ext uri="{FF2B5EF4-FFF2-40B4-BE49-F238E27FC236}">
                    <a16:creationId xmlns:a16="http://schemas.microsoft.com/office/drawing/2014/main" id="{763F08B5-0BB2-EC90-365E-9BF58700E451}"/>
                  </a:ext>
                </a:extLst>
              </p:cNvPr>
              <p:cNvSpPr/>
              <p:nvPr/>
            </p:nvSpPr>
            <p:spPr>
              <a:xfrm>
                <a:off x="6024452" y="3685083"/>
                <a:ext cx="499731" cy="5088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162F7"/>
                    </a:solidFill>
                  </a:rPr>
                  <a:t>3</a:t>
                </a:r>
              </a:p>
            </p:txBody>
          </p:sp>
          <p:sp>
            <p:nvSpPr>
              <p:cNvPr id="31" name="Rectangle 30">
                <a:extLst>
                  <a:ext uri="{FF2B5EF4-FFF2-40B4-BE49-F238E27FC236}">
                    <a16:creationId xmlns:a16="http://schemas.microsoft.com/office/drawing/2014/main" id="{C1C504E7-E9C7-DDB1-D2B9-ECDCE97543F5}"/>
                  </a:ext>
                </a:extLst>
              </p:cNvPr>
              <p:cNvSpPr/>
              <p:nvPr/>
            </p:nvSpPr>
            <p:spPr>
              <a:xfrm>
                <a:off x="8117959" y="4526560"/>
                <a:ext cx="499731" cy="508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2" name="Rectangle 31">
                <a:extLst>
                  <a:ext uri="{FF2B5EF4-FFF2-40B4-BE49-F238E27FC236}">
                    <a16:creationId xmlns:a16="http://schemas.microsoft.com/office/drawing/2014/main" id="{93AB440A-0043-FBC4-3C7B-DAFE37D68FE6}"/>
                  </a:ext>
                </a:extLst>
              </p:cNvPr>
              <p:cNvSpPr/>
              <p:nvPr/>
            </p:nvSpPr>
            <p:spPr>
              <a:xfrm>
                <a:off x="5220587" y="1288902"/>
                <a:ext cx="2886740" cy="282538"/>
              </a:xfrm>
              <a:prstGeom prst="rect">
                <a:avLst/>
              </a:prstGeom>
              <a:ln w="19050">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H SarabunPSK" panose="020B0500040200020003" pitchFamily="34" charset="-34"/>
                    <a:cs typeface="TH SarabunPSK" panose="020B0500040200020003" pitchFamily="34" charset="-34"/>
                  </a:rPr>
                  <a:t>Urgent</a:t>
                </a:r>
              </a:p>
            </p:txBody>
          </p:sp>
          <p:sp>
            <p:nvSpPr>
              <p:cNvPr id="33" name="Rectangle 32">
                <a:extLst>
                  <a:ext uri="{FF2B5EF4-FFF2-40B4-BE49-F238E27FC236}">
                    <a16:creationId xmlns:a16="http://schemas.microsoft.com/office/drawing/2014/main" id="{B3713784-3867-CA82-EA05-02ACDF93D8F7}"/>
                  </a:ext>
                </a:extLst>
              </p:cNvPr>
              <p:cNvSpPr/>
              <p:nvPr/>
            </p:nvSpPr>
            <p:spPr>
              <a:xfrm>
                <a:off x="8107327" y="1288902"/>
                <a:ext cx="2897372" cy="280868"/>
              </a:xfrm>
              <a:prstGeom prst="rect">
                <a:avLst/>
              </a:prstGeom>
              <a:ln w="19050">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H SarabunPSK" panose="020B0500040200020003" pitchFamily="34" charset="-34"/>
                    <a:cs typeface="TH SarabunPSK" panose="020B0500040200020003" pitchFamily="34" charset="-34"/>
                  </a:rPr>
                  <a:t>Not Urgent</a:t>
                </a:r>
              </a:p>
            </p:txBody>
          </p:sp>
          <p:sp>
            <p:nvSpPr>
              <p:cNvPr id="34" name="Rectangle 33">
                <a:extLst>
                  <a:ext uri="{FF2B5EF4-FFF2-40B4-BE49-F238E27FC236}">
                    <a16:creationId xmlns:a16="http://schemas.microsoft.com/office/drawing/2014/main" id="{4B0E398F-3999-55DC-BB20-14C5BD267EC0}"/>
                  </a:ext>
                </a:extLst>
              </p:cNvPr>
              <p:cNvSpPr/>
              <p:nvPr/>
            </p:nvSpPr>
            <p:spPr>
              <a:xfrm rot="16200000">
                <a:off x="3995586" y="2529183"/>
                <a:ext cx="2025918" cy="282538"/>
              </a:xfrm>
              <a:prstGeom prst="rect">
                <a:avLst/>
              </a:prstGeom>
              <a:ln w="19050">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H SarabunPSK" panose="020B0500040200020003" pitchFamily="34" charset="-34"/>
                    <a:cs typeface="TH SarabunPSK" panose="020B0500040200020003" pitchFamily="34" charset="-34"/>
                  </a:rPr>
                  <a:t>Important</a:t>
                </a:r>
              </a:p>
            </p:txBody>
          </p:sp>
          <p:sp>
            <p:nvSpPr>
              <p:cNvPr id="35" name="Rectangle 34">
                <a:extLst>
                  <a:ext uri="{FF2B5EF4-FFF2-40B4-BE49-F238E27FC236}">
                    <a16:creationId xmlns:a16="http://schemas.microsoft.com/office/drawing/2014/main" id="{3FBC3008-0C1A-25C0-3C5F-559A4265F176}"/>
                  </a:ext>
                </a:extLst>
              </p:cNvPr>
              <p:cNvSpPr/>
              <p:nvPr/>
            </p:nvSpPr>
            <p:spPr>
              <a:xfrm rot="16200000">
                <a:off x="3979638" y="4571049"/>
                <a:ext cx="2057813" cy="282538"/>
              </a:xfrm>
              <a:prstGeom prst="rect">
                <a:avLst/>
              </a:prstGeom>
              <a:ln w="19050">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H SarabunPSK" panose="020B0500040200020003" pitchFamily="34" charset="-34"/>
                    <a:cs typeface="TH SarabunPSK" panose="020B0500040200020003" pitchFamily="34" charset="-34"/>
                  </a:rPr>
                  <a:t>Not Important</a:t>
                </a:r>
              </a:p>
            </p:txBody>
          </p:sp>
        </p:grpSp>
        <p:sp>
          <p:nvSpPr>
            <p:cNvPr id="20" name="TextBox 19">
              <a:extLst>
                <a:ext uri="{FF2B5EF4-FFF2-40B4-BE49-F238E27FC236}">
                  <a16:creationId xmlns:a16="http://schemas.microsoft.com/office/drawing/2014/main" id="{98553CED-BE53-2680-208D-7AFD0F308294}"/>
                </a:ext>
              </a:extLst>
            </p:cNvPr>
            <p:cNvSpPr txBox="1"/>
            <p:nvPr/>
          </p:nvSpPr>
          <p:spPr>
            <a:xfrm>
              <a:off x="5858518" y="2624509"/>
              <a:ext cx="2254102" cy="646331"/>
            </a:xfrm>
            <a:prstGeom prst="rect">
              <a:avLst/>
            </a:prstGeom>
            <a:noFill/>
          </p:spPr>
          <p:txBody>
            <a:bodyPr wrap="square" rtlCol="0">
              <a:spAutoFit/>
            </a:bodyPr>
            <a:lstStyle/>
            <a:p>
              <a:pPr algn="ctr"/>
              <a:r>
                <a:rPr lang="th-TH" dirty="0">
                  <a:solidFill>
                    <a:schemeClr val="bg1"/>
                  </a:solidFill>
                  <a:latin typeface="TH SarabunPSK" panose="020B0500040200020003" pitchFamily="34" charset="-34"/>
                  <a:cs typeface="TH SarabunPSK" panose="020B0500040200020003" pitchFamily="34" charset="-34"/>
                </a:rPr>
                <a:t>ปัญหาเร่งด่วน</a:t>
              </a:r>
            </a:p>
            <a:p>
              <a:pPr algn="ctr"/>
              <a:r>
                <a:rPr lang="en-US" dirty="0">
                  <a:solidFill>
                    <a:schemeClr val="bg1"/>
                  </a:solidFill>
                  <a:latin typeface="TH SarabunPSK" panose="020B0500040200020003" pitchFamily="34" charset="-34"/>
                  <a:cs typeface="TH SarabunPSK" panose="020B0500040200020003" pitchFamily="34" charset="-34"/>
                </a:rPr>
                <a:t>Due </a:t>
              </a:r>
              <a:r>
                <a:rPr lang="th-TH" dirty="0">
                  <a:solidFill>
                    <a:schemeClr val="bg1"/>
                  </a:solidFill>
                  <a:latin typeface="TH SarabunPSK" panose="020B0500040200020003" pitchFamily="34" charset="-34"/>
                  <a:cs typeface="TH SarabunPSK" panose="020B0500040200020003" pitchFamily="34" charset="-34"/>
                </a:rPr>
                <a:t>ของโครงการต่างๆ</a:t>
              </a:r>
              <a:endParaRPr lang="en-US" dirty="0">
                <a:solidFill>
                  <a:schemeClr val="bg1"/>
                </a:solidFill>
                <a:latin typeface="TH SarabunPSK" panose="020B0500040200020003" pitchFamily="34" charset="-34"/>
                <a:cs typeface="TH SarabunPSK" panose="020B0500040200020003" pitchFamily="34" charset="-34"/>
              </a:endParaRPr>
            </a:p>
          </p:txBody>
        </p:sp>
        <p:sp>
          <p:nvSpPr>
            <p:cNvPr id="21" name="TextBox 20">
              <a:extLst>
                <a:ext uri="{FF2B5EF4-FFF2-40B4-BE49-F238E27FC236}">
                  <a16:creationId xmlns:a16="http://schemas.microsoft.com/office/drawing/2014/main" id="{CA8B1E6B-6421-A452-A5F9-1C23776B172D}"/>
                </a:ext>
              </a:extLst>
            </p:cNvPr>
            <p:cNvSpPr txBox="1"/>
            <p:nvPr/>
          </p:nvSpPr>
          <p:spPr>
            <a:xfrm>
              <a:off x="8745644" y="2624509"/>
              <a:ext cx="2254102" cy="646331"/>
            </a:xfrm>
            <a:prstGeom prst="rect">
              <a:avLst/>
            </a:prstGeom>
            <a:noFill/>
          </p:spPr>
          <p:txBody>
            <a:bodyPr wrap="square" rtlCol="0">
              <a:spAutoFit/>
            </a:bodyPr>
            <a:lstStyle/>
            <a:p>
              <a:pPr algn="ctr"/>
              <a:r>
                <a:rPr lang="th-TH" dirty="0">
                  <a:solidFill>
                    <a:srgbClr val="F55930"/>
                  </a:solidFill>
                  <a:latin typeface="TH SarabunPSK" panose="020B0500040200020003" pitchFamily="34" charset="-34"/>
                  <a:cs typeface="TH SarabunPSK" panose="020B0500040200020003" pitchFamily="34" charset="-34"/>
                </a:rPr>
                <a:t>การจัด </a:t>
              </a:r>
              <a:r>
                <a:rPr lang="en-US" dirty="0">
                  <a:solidFill>
                    <a:srgbClr val="F55930"/>
                  </a:solidFill>
                  <a:latin typeface="TH SarabunPSK" panose="020B0500040200020003" pitchFamily="34" charset="-34"/>
                  <a:cs typeface="TH SarabunPSK" panose="020B0500040200020003" pitchFamily="34" charset="-34"/>
                </a:rPr>
                <a:t>scheduling</a:t>
              </a:r>
            </a:p>
            <a:p>
              <a:pPr algn="ctr"/>
              <a:r>
                <a:rPr lang="th-TH" dirty="0">
                  <a:solidFill>
                    <a:srgbClr val="F55930"/>
                  </a:solidFill>
                  <a:latin typeface="TH SarabunPSK" panose="020B0500040200020003" pitchFamily="34" charset="-34"/>
                  <a:cs typeface="TH SarabunPSK" panose="020B0500040200020003" pitchFamily="34" charset="-34"/>
                </a:rPr>
                <a:t>การฝึกอบรม</a:t>
              </a:r>
              <a:endParaRPr lang="en-US" dirty="0">
                <a:solidFill>
                  <a:srgbClr val="F55930"/>
                </a:solidFill>
                <a:latin typeface="TH SarabunPSK" panose="020B0500040200020003" pitchFamily="34" charset="-34"/>
                <a:cs typeface="TH SarabunPSK" panose="020B0500040200020003" pitchFamily="34" charset="-34"/>
              </a:endParaRPr>
            </a:p>
          </p:txBody>
        </p:sp>
        <p:sp>
          <p:nvSpPr>
            <p:cNvPr id="22" name="TextBox 21">
              <a:extLst>
                <a:ext uri="{FF2B5EF4-FFF2-40B4-BE49-F238E27FC236}">
                  <a16:creationId xmlns:a16="http://schemas.microsoft.com/office/drawing/2014/main" id="{E38A7079-3812-EB83-BDA6-29DAA1B44819}"/>
                </a:ext>
              </a:extLst>
            </p:cNvPr>
            <p:cNvSpPr txBox="1"/>
            <p:nvPr/>
          </p:nvSpPr>
          <p:spPr>
            <a:xfrm>
              <a:off x="5858518" y="4741908"/>
              <a:ext cx="2254102" cy="646331"/>
            </a:xfrm>
            <a:prstGeom prst="rect">
              <a:avLst/>
            </a:prstGeom>
            <a:noFill/>
          </p:spPr>
          <p:txBody>
            <a:bodyPr wrap="square" rtlCol="0">
              <a:spAutoFit/>
            </a:bodyPr>
            <a:lstStyle/>
            <a:p>
              <a:pPr algn="ctr"/>
              <a:r>
                <a:rPr lang="th-TH" dirty="0">
                  <a:solidFill>
                    <a:srgbClr val="0162F7"/>
                  </a:solidFill>
                  <a:latin typeface="TH SarabunPSK" panose="020B0500040200020003" pitchFamily="34" charset="-34"/>
                  <a:cs typeface="TH SarabunPSK" panose="020B0500040200020003" pitchFamily="34" charset="-34"/>
                </a:rPr>
                <a:t>การทำรายงานบางอย่าง</a:t>
              </a:r>
            </a:p>
            <a:p>
              <a:pPr algn="ctr"/>
              <a:r>
                <a:rPr lang="th-TH" dirty="0">
                  <a:solidFill>
                    <a:srgbClr val="0162F7"/>
                  </a:solidFill>
                  <a:latin typeface="TH SarabunPSK" panose="020B0500040200020003" pitchFamily="34" charset="-34"/>
                  <a:cs typeface="TH SarabunPSK" panose="020B0500040200020003" pitchFamily="34" charset="-34"/>
                </a:rPr>
                <a:t>การประชุมบางรอบ</a:t>
              </a:r>
              <a:endParaRPr lang="en-US" dirty="0">
                <a:solidFill>
                  <a:srgbClr val="0162F7"/>
                </a:solidFill>
                <a:latin typeface="TH SarabunPSK" panose="020B0500040200020003" pitchFamily="34" charset="-34"/>
                <a:cs typeface="TH SarabunPSK" panose="020B0500040200020003" pitchFamily="34" charset="-34"/>
              </a:endParaRPr>
            </a:p>
          </p:txBody>
        </p:sp>
        <p:sp>
          <p:nvSpPr>
            <p:cNvPr id="23" name="TextBox 22">
              <a:extLst>
                <a:ext uri="{FF2B5EF4-FFF2-40B4-BE49-F238E27FC236}">
                  <a16:creationId xmlns:a16="http://schemas.microsoft.com/office/drawing/2014/main" id="{81C52AAB-985A-2937-5A5F-B75A2157B3F4}"/>
                </a:ext>
              </a:extLst>
            </p:cNvPr>
            <p:cNvSpPr txBox="1"/>
            <p:nvPr/>
          </p:nvSpPr>
          <p:spPr>
            <a:xfrm>
              <a:off x="8745644" y="4741908"/>
              <a:ext cx="2254102" cy="646331"/>
            </a:xfrm>
            <a:prstGeom prst="rect">
              <a:avLst/>
            </a:prstGeom>
            <a:noFill/>
          </p:spPr>
          <p:txBody>
            <a:bodyPr wrap="square" rtlCol="0">
              <a:spAutoFit/>
            </a:bodyPr>
            <a:lstStyle/>
            <a:p>
              <a:pPr algn="ctr"/>
              <a:r>
                <a:rPr lang="th-TH" dirty="0">
                  <a:solidFill>
                    <a:srgbClr val="FCFBFA"/>
                  </a:solidFill>
                  <a:latin typeface="TH SarabunPSK" panose="020B0500040200020003" pitchFamily="34" charset="-34"/>
                  <a:cs typeface="TH SarabunPSK" panose="020B0500040200020003" pitchFamily="34" charset="-34"/>
                </a:rPr>
                <a:t>กิจกรรมทั่วๆ ไป</a:t>
              </a:r>
            </a:p>
            <a:p>
              <a:pPr algn="ctr"/>
              <a:r>
                <a:rPr lang="th-TH" dirty="0">
                  <a:solidFill>
                    <a:srgbClr val="FCFBFA"/>
                  </a:solidFill>
                  <a:latin typeface="TH SarabunPSK" panose="020B0500040200020003" pitchFamily="34" charset="-34"/>
                  <a:cs typeface="TH SarabunPSK" panose="020B0500040200020003" pitchFamily="34" charset="-34"/>
                </a:rPr>
                <a:t>อีเมล์บางฉบับ</a:t>
              </a:r>
            </a:p>
          </p:txBody>
        </p:sp>
      </p:grpSp>
      <p:pic>
        <p:nvPicPr>
          <p:cNvPr id="3" name="Picture 2">
            <a:extLst>
              <a:ext uri="{FF2B5EF4-FFF2-40B4-BE49-F238E27FC236}">
                <a16:creationId xmlns:a16="http://schemas.microsoft.com/office/drawing/2014/main" id="{43DC372E-A665-3056-0FCA-76EF3E45F935}"/>
              </a:ext>
            </a:extLst>
          </p:cNvPr>
          <p:cNvPicPr>
            <a:picLocks noChangeAspect="1"/>
          </p:cNvPicPr>
          <p:nvPr/>
        </p:nvPicPr>
        <p:blipFill>
          <a:blip r:embed="rId2"/>
          <a:stretch>
            <a:fillRect/>
          </a:stretch>
        </p:blipFill>
        <p:spPr>
          <a:xfrm>
            <a:off x="5549790" y="7065431"/>
            <a:ext cx="6108721" cy="5047926"/>
          </a:xfrm>
          <a:prstGeom prst="rect">
            <a:avLst/>
          </a:prstGeom>
        </p:spPr>
      </p:pic>
    </p:spTree>
    <p:extLst>
      <p:ext uri="{BB962C8B-B14F-4D97-AF65-F5344CB8AC3E}">
        <p14:creationId xmlns:p14="http://schemas.microsoft.com/office/powerpoint/2010/main" val="355271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lass of water next to a computer&#10;&#10;Description automatically generated with medium confidence">
            <a:extLst>
              <a:ext uri="{FF2B5EF4-FFF2-40B4-BE49-F238E27FC236}">
                <a16:creationId xmlns:a16="http://schemas.microsoft.com/office/drawing/2014/main" id="{33E68A47-D4D9-1C78-9E5B-A0DB28536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F3C2F7E-4D3A-7D1E-BF9A-0943B6C96B4C}"/>
              </a:ext>
            </a:extLst>
          </p:cNvPr>
          <p:cNvSpPr/>
          <p:nvPr/>
        </p:nvSpPr>
        <p:spPr>
          <a:xfrm>
            <a:off x="640080" y="1140905"/>
            <a:ext cx="10478494" cy="5446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tabLst>
                <a:tab pos="538163" algn="l"/>
              </a:tabLst>
            </a:pPr>
            <a:r>
              <a:rPr lang="en-US" sz="2800" b="1" dirty="0">
                <a:solidFill>
                  <a:srgbClr val="243F8E"/>
                </a:solidFill>
                <a:latin typeface="TH SarabunPSK" panose="020B0500040200020003" pitchFamily="34" charset="-34"/>
                <a:cs typeface="TH SarabunPSK" panose="020B0500040200020003" pitchFamily="34" charset="-34"/>
              </a:rPr>
              <a:t>What is Time Management?</a:t>
            </a:r>
          </a:p>
        </p:txBody>
      </p:sp>
      <p:sp>
        <p:nvSpPr>
          <p:cNvPr id="5" name="Rectangle 4">
            <a:extLst>
              <a:ext uri="{FF2B5EF4-FFF2-40B4-BE49-F238E27FC236}">
                <a16:creationId xmlns:a16="http://schemas.microsoft.com/office/drawing/2014/main" id="{61569FBD-366D-A095-BA72-8595B40B4E52}"/>
              </a:ext>
            </a:extLst>
          </p:cNvPr>
          <p:cNvSpPr/>
          <p:nvPr/>
        </p:nvSpPr>
        <p:spPr>
          <a:xfrm>
            <a:off x="0" y="1140905"/>
            <a:ext cx="640080" cy="544676"/>
          </a:xfrm>
          <a:prstGeom prst="rect">
            <a:avLst/>
          </a:prstGeom>
          <a:solidFill>
            <a:srgbClr val="14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800" b="1" dirty="0">
                <a:solidFill>
                  <a:schemeClr val="bg1"/>
                </a:solidFill>
                <a:latin typeface="TH SarabunPSK" panose="020B0500040200020003" pitchFamily="34" charset="-34"/>
                <a:cs typeface="TH SarabunPSK" panose="020B0500040200020003" pitchFamily="34" charset="-34"/>
              </a:rPr>
              <a:t>1</a:t>
            </a:r>
            <a:endParaRPr lang="th-TH" sz="2800" b="1" dirty="0">
              <a:solidFill>
                <a:schemeClr val="bg1"/>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279566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pPr algn="thaiDist">
              <a:lnSpc>
                <a:spcPct val="113999"/>
              </a:lnSpc>
            </a:pPr>
            <a:r>
              <a:rPr lang="th-TH" sz="2800" dirty="0">
                <a:latin typeface="TH SarabunPSK"/>
                <a:cs typeface="TH SarabunPSK"/>
              </a:rPr>
              <a:t>ธรรมชาติของเวลามีลักษณะที่พิเศษ</a:t>
            </a:r>
            <a:endParaRPr lang="en-US" sz="2800" dirty="0">
              <a:latin typeface="TH SarabunPSK"/>
              <a:cs typeface="TH SarabunPSK"/>
            </a:endParaRPr>
          </a:p>
        </p:txBody>
      </p:sp>
      <p:sp>
        <p:nvSpPr>
          <p:cNvPr id="35" name="TextBox 34">
            <a:extLst>
              <a:ext uri="{FF2B5EF4-FFF2-40B4-BE49-F238E27FC236}">
                <a16:creationId xmlns:a16="http://schemas.microsoft.com/office/drawing/2014/main" id="{A01FCCE4-E3E4-7D82-FD4A-BF0685A6FB25}"/>
              </a:ext>
            </a:extLst>
          </p:cNvPr>
          <p:cNvSpPr txBox="1"/>
          <p:nvPr/>
        </p:nvSpPr>
        <p:spPr>
          <a:xfrm>
            <a:off x="4873510" y="1615737"/>
            <a:ext cx="6908044" cy="3626525"/>
          </a:xfrm>
          <a:prstGeom prst="roundRect">
            <a:avLst/>
          </a:prstGeom>
          <a:noFill/>
        </p:spPr>
        <p:txBody>
          <a:bodyPr wrap="square" lIns="91440" tIns="45720" rIns="91440" bIns="45720" rtlCol="0" anchor="t">
            <a:spAutoFit/>
          </a:bodyPr>
          <a:lstStyle/>
          <a:p>
            <a:pPr marL="342900" indent="-342900">
              <a:lnSpc>
                <a:spcPct val="300000"/>
              </a:lnSpc>
              <a:buAutoNum type="arabicPeriod"/>
            </a:pPr>
            <a:r>
              <a:rPr lang="th-TH" dirty="0">
                <a:solidFill>
                  <a:srgbClr val="243F8E"/>
                </a:solidFill>
                <a:latin typeface="TH SarabunPSK"/>
                <a:cs typeface="TH SarabunPSK"/>
              </a:rPr>
              <a:t>เวลาเป็นทรัพยากรที่มีจำกัด ใช้แล้วหมดไป</a:t>
            </a:r>
            <a:endParaRPr lang="en-US" dirty="0">
              <a:latin typeface="TH SarabunPSK"/>
              <a:cs typeface="TH SarabunPSK"/>
            </a:endParaRPr>
          </a:p>
          <a:p>
            <a:pPr marL="342900" indent="-342900">
              <a:lnSpc>
                <a:spcPct val="300000"/>
              </a:lnSpc>
              <a:buAutoNum type="arabicPeriod"/>
            </a:pPr>
            <a:r>
              <a:rPr lang="th-TH" dirty="0">
                <a:solidFill>
                  <a:srgbClr val="243F8E"/>
                </a:solidFill>
                <a:latin typeface="TH SarabunPSK"/>
                <a:cs typeface="TH SarabunPSK"/>
              </a:rPr>
              <a:t>เวลาไม่สามารถซื้อเพิ่มได้ ไม่ว่ารวยหรือจน</a:t>
            </a:r>
          </a:p>
          <a:p>
            <a:pPr marL="342900" indent="-342900">
              <a:lnSpc>
                <a:spcPct val="300000"/>
              </a:lnSpc>
              <a:buAutoNum type="arabicPeriod"/>
            </a:pPr>
            <a:r>
              <a:rPr lang="th-TH" dirty="0">
                <a:solidFill>
                  <a:srgbClr val="243F8E"/>
                </a:solidFill>
                <a:latin typeface="TH SarabunPSK"/>
                <a:cs typeface="TH SarabunPSK"/>
              </a:rPr>
              <a:t>เวลาไม่สามารถเก็บไว้ใช้ได้</a:t>
            </a:r>
          </a:p>
          <a:p>
            <a:pPr marL="342900" indent="-342900">
              <a:lnSpc>
                <a:spcPct val="300000"/>
              </a:lnSpc>
              <a:buAutoNum type="arabicPeriod"/>
            </a:pPr>
            <a:r>
              <a:rPr lang="th-TH" dirty="0">
                <a:solidFill>
                  <a:srgbClr val="243F8E"/>
                </a:solidFill>
                <a:latin typeface="TH SarabunPSK"/>
                <a:cs typeface="TH SarabunPSK"/>
              </a:rPr>
              <a:t>เวลาผ่านไปเรื่อย ๆ ไม่หวนย้อนกลับมา</a:t>
            </a:r>
          </a:p>
        </p:txBody>
      </p:sp>
      <p:pic>
        <p:nvPicPr>
          <p:cNvPr id="2" name="Picture 2" descr="A picture containing text, person&#10;&#10;Description automatically generated">
            <a:extLst>
              <a:ext uri="{FF2B5EF4-FFF2-40B4-BE49-F238E27FC236}">
                <a16:creationId xmlns:a16="http://schemas.microsoft.com/office/drawing/2014/main" id="{79FA806C-26D2-EB8B-CB9B-82BC2AAAB17F}"/>
              </a:ext>
            </a:extLst>
          </p:cNvPr>
          <p:cNvPicPr>
            <a:picLocks noChangeAspect="1"/>
          </p:cNvPicPr>
          <p:nvPr/>
        </p:nvPicPr>
        <p:blipFill rotWithShape="1">
          <a:blip r:embed="rId3"/>
          <a:srcRect l="7284" t="298" r="43919" b="299"/>
          <a:stretch/>
        </p:blipFill>
        <p:spPr>
          <a:xfrm>
            <a:off x="410446" y="1399856"/>
            <a:ext cx="4161266" cy="4780192"/>
          </a:xfrm>
          <a:prstGeom prst="rect">
            <a:avLst/>
          </a:prstGeom>
        </p:spPr>
      </p:pic>
    </p:spTree>
    <p:extLst>
      <p:ext uri="{BB962C8B-B14F-4D97-AF65-F5344CB8AC3E}">
        <p14:creationId xmlns:p14="http://schemas.microsoft.com/office/powerpoint/2010/main" val="80193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fade">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fade">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fade">
                                      <p:cBhvr>
                                        <p:cTn id="22" dur="500"/>
                                        <p:tgtEl>
                                          <p:spTgt spid="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pPr>
              <a:lnSpc>
                <a:spcPct val="113999"/>
              </a:lnSpc>
            </a:pPr>
            <a:r>
              <a:rPr lang="th-TH" sz="2800" dirty="0">
                <a:latin typeface="TH SarabunPSK"/>
                <a:cs typeface="TH SarabunPSK"/>
              </a:rPr>
              <a:t>การบริหารเวลา คือ การจัดการและควบคุมการเวลาในการทำงานให้เป็นระบบ เพื่อที่จะบรรลุเป้าหมายที่กำหนด</a:t>
            </a:r>
            <a:endParaRPr lang="en-US" sz="2800" dirty="0">
              <a:latin typeface="TH SarabunPSK"/>
              <a:cs typeface="TH SarabunPSK"/>
            </a:endParaRPr>
          </a:p>
        </p:txBody>
      </p:sp>
      <p:sp>
        <p:nvSpPr>
          <p:cNvPr id="17" name="Rectangle 16">
            <a:extLst>
              <a:ext uri="{FF2B5EF4-FFF2-40B4-BE49-F238E27FC236}">
                <a16:creationId xmlns:a16="http://schemas.microsoft.com/office/drawing/2014/main" id="{27D8A827-BEDF-5634-925D-0CA90AB0C215}"/>
              </a:ext>
            </a:extLst>
          </p:cNvPr>
          <p:cNvSpPr/>
          <p:nvPr/>
        </p:nvSpPr>
        <p:spPr>
          <a:xfrm>
            <a:off x="392802" y="1285140"/>
            <a:ext cx="11440120" cy="577081"/>
          </a:xfrm>
          <a:prstGeom prst="rect">
            <a:avLst/>
          </a:prstGeom>
          <a:noFill/>
        </p:spPr>
        <p:txBody>
          <a:bodyPr wrap="square" lIns="91440" tIns="45720" rIns="91440" bIns="45720" rtlCol="0" anchor="t">
            <a:spAutoFit/>
          </a:bodyPr>
          <a:lstStyle/>
          <a:p>
            <a:pPr algn="ctr">
              <a:lnSpc>
                <a:spcPct val="200000"/>
              </a:lnSpc>
            </a:pPr>
            <a:r>
              <a:rPr lang="th-TH" b="1" dirty="0">
                <a:solidFill>
                  <a:srgbClr val="243F8E"/>
                </a:solidFill>
                <a:latin typeface="TH SarabunPSK"/>
                <a:cs typeface="TH SarabunPSK"/>
              </a:rPr>
              <a:t>แนวคิดเกี่ยวกับการบริหารเวลา</a:t>
            </a:r>
            <a:endParaRPr lang="en-US" b="1" dirty="0">
              <a:solidFill>
                <a:srgbClr val="243F8E"/>
              </a:solidFill>
              <a:latin typeface="TH SarabunPSK"/>
              <a:cs typeface="TH SarabunPSK"/>
            </a:endParaRPr>
          </a:p>
        </p:txBody>
      </p:sp>
      <p:grpSp>
        <p:nvGrpSpPr>
          <p:cNvPr id="7" name="Group 6">
            <a:extLst>
              <a:ext uri="{FF2B5EF4-FFF2-40B4-BE49-F238E27FC236}">
                <a16:creationId xmlns:a16="http://schemas.microsoft.com/office/drawing/2014/main" id="{6D7018F7-76E1-3543-CB24-4D04BE6510FA}"/>
              </a:ext>
            </a:extLst>
          </p:cNvPr>
          <p:cNvGrpSpPr/>
          <p:nvPr/>
        </p:nvGrpSpPr>
        <p:grpSpPr>
          <a:xfrm>
            <a:off x="4402020" y="2443713"/>
            <a:ext cx="3421685" cy="2272665"/>
            <a:chOff x="4488526" y="2900914"/>
            <a:chExt cx="3324844" cy="2228850"/>
          </a:xfrm>
        </p:grpSpPr>
        <p:sp>
          <p:nvSpPr>
            <p:cNvPr id="13" name="Rectangle: Rounded Corners 12">
              <a:extLst>
                <a:ext uri="{FF2B5EF4-FFF2-40B4-BE49-F238E27FC236}">
                  <a16:creationId xmlns:a16="http://schemas.microsoft.com/office/drawing/2014/main" id="{09464F40-986A-B449-9211-1D5603F800A6}"/>
                </a:ext>
              </a:extLst>
            </p:cNvPr>
            <p:cNvSpPr/>
            <p:nvPr/>
          </p:nvSpPr>
          <p:spPr>
            <a:xfrm>
              <a:off x="4488526" y="2900914"/>
              <a:ext cx="3324844" cy="2228850"/>
            </a:xfrm>
            <a:prstGeom prst="roundRect">
              <a:avLst/>
            </a:prstGeom>
            <a:ln w="3810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446B26AE-E751-7851-2513-E0F73C8975E6}"/>
                </a:ext>
              </a:extLst>
            </p:cNvPr>
            <p:cNvSpPr txBox="1"/>
            <p:nvPr/>
          </p:nvSpPr>
          <p:spPr>
            <a:xfrm>
              <a:off x="4803208" y="4129137"/>
              <a:ext cx="2695481" cy="715089"/>
            </a:xfrm>
            <a:prstGeom prst="roundRect">
              <a:avLst/>
            </a:prstGeom>
            <a:noFill/>
          </p:spPr>
          <p:txBody>
            <a:bodyPr wrap="square" lIns="91440" tIns="45720" rIns="91440" bIns="45720" rtlCol="0" anchor="t">
              <a:spAutoFit/>
            </a:bodyPr>
            <a:lstStyle/>
            <a:p>
              <a:pPr algn="ctr"/>
              <a:r>
                <a:rPr lang="th-TH" dirty="0">
                  <a:solidFill>
                    <a:srgbClr val="243F8E"/>
                  </a:solidFill>
                  <a:latin typeface="TH SarabunPSK"/>
                  <a:cs typeface="TH SarabunPSK"/>
                </a:rPr>
                <a:t>การรู้จักวางแผนและจัดสรรเวลาในทำงานอย่างเหมาะสม</a:t>
              </a:r>
              <a:endParaRPr lang="en-US">
                <a:solidFill>
                  <a:srgbClr val="243F8E"/>
                </a:solidFill>
                <a:latin typeface="TH SarabunPSK"/>
                <a:cs typeface="TH SarabunPSK"/>
              </a:endParaRPr>
            </a:p>
          </p:txBody>
        </p:sp>
        <p:pic>
          <p:nvPicPr>
            <p:cNvPr id="20" name="Picture 19">
              <a:extLst>
                <a:ext uri="{FF2B5EF4-FFF2-40B4-BE49-F238E27FC236}">
                  <a16:creationId xmlns:a16="http://schemas.microsoft.com/office/drawing/2014/main" id="{239EA0E5-B269-B535-0852-FC3B506E822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7331" b="65741" l="84923" r="89579">
                          <a14:foregroundMark x1="87150" y1="61867" x2="87150" y2="61867"/>
                          <a14:foregroundMark x1="85900" y1="61511" x2="85900" y2="61511"/>
                          <a14:foregroundMark x1="88950" y1="62400" x2="88950" y2="62400"/>
                        </a14:backgroundRemoval>
                      </a14:imgEffect>
                    </a14:imgLayer>
                  </a14:imgProps>
                </a:ext>
              </a:extLst>
            </a:blip>
            <a:srcRect l="84341" t="56280" r="9839" b="33208"/>
            <a:stretch/>
          </p:blipFill>
          <p:spPr>
            <a:xfrm>
              <a:off x="5768352" y="3275087"/>
              <a:ext cx="765193" cy="793537"/>
            </a:xfrm>
            <a:prstGeom prst="rect">
              <a:avLst/>
            </a:prstGeom>
          </p:spPr>
        </p:pic>
      </p:grpSp>
      <p:grpSp>
        <p:nvGrpSpPr>
          <p:cNvPr id="11" name="Group 10">
            <a:extLst>
              <a:ext uri="{FF2B5EF4-FFF2-40B4-BE49-F238E27FC236}">
                <a16:creationId xmlns:a16="http://schemas.microsoft.com/office/drawing/2014/main" id="{13FA8B5E-0C28-077E-369C-CB3F2B1CDDD5}"/>
              </a:ext>
            </a:extLst>
          </p:cNvPr>
          <p:cNvGrpSpPr/>
          <p:nvPr/>
        </p:nvGrpSpPr>
        <p:grpSpPr>
          <a:xfrm>
            <a:off x="8411237" y="2443713"/>
            <a:ext cx="3421685" cy="2272665"/>
            <a:chOff x="8184299" y="2900914"/>
            <a:chExt cx="3324844" cy="2228850"/>
          </a:xfrm>
        </p:grpSpPr>
        <p:sp>
          <p:nvSpPr>
            <p:cNvPr id="14" name="Rectangle: Rounded Corners 13">
              <a:extLst>
                <a:ext uri="{FF2B5EF4-FFF2-40B4-BE49-F238E27FC236}">
                  <a16:creationId xmlns:a16="http://schemas.microsoft.com/office/drawing/2014/main" id="{9A106C66-D135-D11B-2664-CB9F753DAEF5}"/>
                </a:ext>
              </a:extLst>
            </p:cNvPr>
            <p:cNvSpPr/>
            <p:nvPr/>
          </p:nvSpPr>
          <p:spPr>
            <a:xfrm>
              <a:off x="8184299" y="2900914"/>
              <a:ext cx="3324844" cy="2228850"/>
            </a:xfrm>
            <a:prstGeom prst="roundRect">
              <a:avLst/>
            </a:prstGeom>
            <a:ln w="3810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372418-6EDC-433E-941C-593686DAFFF8}"/>
                </a:ext>
              </a:extLst>
            </p:cNvPr>
            <p:cNvSpPr txBox="1"/>
            <p:nvPr/>
          </p:nvSpPr>
          <p:spPr>
            <a:xfrm>
              <a:off x="8491792" y="4129137"/>
              <a:ext cx="2709859" cy="715089"/>
            </a:xfrm>
            <a:prstGeom prst="roundRect">
              <a:avLst/>
            </a:prstGeom>
            <a:noFill/>
          </p:spPr>
          <p:txBody>
            <a:bodyPr wrap="square" lIns="91440" tIns="45720" rIns="91440" bIns="45720" rtlCol="0" anchor="t">
              <a:spAutoFit/>
            </a:bodyPr>
            <a:lstStyle/>
            <a:p>
              <a:pPr algn="ctr"/>
              <a:r>
                <a:rPr lang="th-TH" dirty="0">
                  <a:solidFill>
                    <a:srgbClr val="243F8E"/>
                  </a:solidFill>
                  <a:latin typeface="TH SarabunPSK"/>
                  <a:cs typeface="TH SarabunPSK"/>
                </a:rPr>
                <a:t>การจัดการอย่างเป็นระบบ เพื่อให้งานบรรลุเป้าหมายตามกำหนดเวลา</a:t>
              </a:r>
              <a:endParaRPr lang="en-US">
                <a:solidFill>
                  <a:srgbClr val="243F8E"/>
                </a:solidFill>
                <a:latin typeface="TH SarabunPSK"/>
                <a:cs typeface="TH SarabunPSK"/>
              </a:endParaRPr>
            </a:p>
          </p:txBody>
        </p:sp>
        <p:pic>
          <p:nvPicPr>
            <p:cNvPr id="21" name="Picture 20">
              <a:extLst>
                <a:ext uri="{FF2B5EF4-FFF2-40B4-BE49-F238E27FC236}">
                  <a16:creationId xmlns:a16="http://schemas.microsoft.com/office/drawing/2014/main" id="{2048AFDD-DFC6-612C-33F1-173722CDF826}"/>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83447" b="92009" l="29118" r="33986">
                          <a14:foregroundMark x1="31850" y1="85689" x2="31850" y2="85689"/>
                          <a14:foregroundMark x1="30200" y1="88889" x2="30200" y2="88889"/>
                        </a14:backgroundRemoval>
                      </a14:imgEffect>
                    </a14:imgLayer>
                  </a14:imgProps>
                </a:ext>
              </a:extLst>
            </a:blip>
            <a:srcRect l="28509" t="82377" r="65405" b="6921"/>
            <a:stretch/>
          </p:blipFill>
          <p:spPr>
            <a:xfrm>
              <a:off x="9409895" y="3226959"/>
              <a:ext cx="873653" cy="828058"/>
            </a:xfrm>
            <a:prstGeom prst="rect">
              <a:avLst/>
            </a:prstGeom>
          </p:spPr>
        </p:pic>
      </p:grpSp>
      <p:grpSp>
        <p:nvGrpSpPr>
          <p:cNvPr id="5" name="Group 4">
            <a:extLst>
              <a:ext uri="{FF2B5EF4-FFF2-40B4-BE49-F238E27FC236}">
                <a16:creationId xmlns:a16="http://schemas.microsoft.com/office/drawing/2014/main" id="{D1CF20D5-9492-7882-5A7A-9128745F4136}"/>
              </a:ext>
            </a:extLst>
          </p:cNvPr>
          <p:cNvGrpSpPr/>
          <p:nvPr/>
        </p:nvGrpSpPr>
        <p:grpSpPr>
          <a:xfrm>
            <a:off x="392802" y="2443713"/>
            <a:ext cx="3421685" cy="2272665"/>
            <a:chOff x="689172" y="2900914"/>
            <a:chExt cx="3324844" cy="2228850"/>
          </a:xfrm>
        </p:grpSpPr>
        <p:sp>
          <p:nvSpPr>
            <p:cNvPr id="3" name="Rectangle: Rounded Corners 2">
              <a:extLst>
                <a:ext uri="{FF2B5EF4-FFF2-40B4-BE49-F238E27FC236}">
                  <a16:creationId xmlns:a16="http://schemas.microsoft.com/office/drawing/2014/main" id="{89E1DF23-FAC5-CAF2-D830-1E4851F7F323}"/>
                </a:ext>
              </a:extLst>
            </p:cNvPr>
            <p:cNvSpPr/>
            <p:nvPr/>
          </p:nvSpPr>
          <p:spPr>
            <a:xfrm>
              <a:off x="689172" y="2900914"/>
              <a:ext cx="3324844" cy="2228850"/>
            </a:xfrm>
            <a:prstGeom prst="roundRect">
              <a:avLst/>
            </a:prstGeom>
            <a:ln w="3810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884BD57E-8A94-9D1B-F1F0-C9E63690473B}"/>
                </a:ext>
              </a:extLst>
            </p:cNvPr>
            <p:cNvSpPr txBox="1"/>
            <p:nvPr/>
          </p:nvSpPr>
          <p:spPr>
            <a:xfrm>
              <a:off x="923145" y="4129137"/>
              <a:ext cx="2856898" cy="715089"/>
            </a:xfrm>
            <a:prstGeom prst="roundRect">
              <a:avLst/>
            </a:prstGeom>
            <a:noFill/>
          </p:spPr>
          <p:txBody>
            <a:bodyPr wrap="square" lIns="91440" tIns="45720" rIns="91440" bIns="45720" rtlCol="0" anchor="t">
              <a:spAutoFit/>
            </a:bodyPr>
            <a:lstStyle/>
            <a:p>
              <a:pPr algn="ctr"/>
              <a:r>
                <a:rPr lang="th-TH" dirty="0">
                  <a:solidFill>
                    <a:srgbClr val="243F8E"/>
                  </a:solidFill>
                  <a:latin typeface="TH SarabunPSK"/>
                  <a:cs typeface="TH SarabunPSK"/>
                </a:rPr>
                <a:t>การกำหนดและควบคุมการปฏิบัติงานให้บรรลุตามเวลาและวัตถุประสงค์</a:t>
              </a:r>
              <a:endParaRPr lang="en-US" dirty="0">
                <a:solidFill>
                  <a:srgbClr val="243F8E"/>
                </a:solidFill>
                <a:latin typeface="TH SarabunPSK"/>
                <a:cs typeface="TH SarabunPSK"/>
              </a:endParaRPr>
            </a:p>
          </p:txBody>
        </p:sp>
        <p:pic>
          <p:nvPicPr>
            <p:cNvPr id="4" name="Picture 3">
              <a:extLst>
                <a:ext uri="{FF2B5EF4-FFF2-40B4-BE49-F238E27FC236}">
                  <a16:creationId xmlns:a16="http://schemas.microsoft.com/office/drawing/2014/main" id="{ADB20941-A4FB-2388-C19B-6040A527944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2916" b="41257" l="29694" r="33562">
                          <a14:foregroundMark x1="31100" y1="36178" x2="31100" y2="36178"/>
                          <a14:foregroundMark x1="32050" y1="37333" x2="32050" y2="37333"/>
                          <a14:foregroundMark x1="32350" y1="39111" x2="32350" y2="39111"/>
                          <a14:foregroundMark x1="33450" y1="38400" x2="33450" y2="38400"/>
                        </a14:backgroundRemoval>
                      </a14:imgEffect>
                    </a14:imgLayer>
                  </a14:imgProps>
                </a:ext>
              </a:extLst>
            </a:blip>
            <a:srcRect l="29210" t="31873" r="65954" b="57700"/>
            <a:stretch/>
          </p:blipFill>
          <p:spPr>
            <a:xfrm>
              <a:off x="1974060" y="3219094"/>
              <a:ext cx="755069" cy="915858"/>
            </a:xfrm>
            <a:prstGeom prst="rect">
              <a:avLst/>
            </a:prstGeom>
          </p:spPr>
        </p:pic>
      </p:grpSp>
    </p:spTree>
    <p:extLst>
      <p:ext uri="{BB962C8B-B14F-4D97-AF65-F5344CB8AC3E}">
        <p14:creationId xmlns:p14="http://schemas.microsoft.com/office/powerpoint/2010/main" val="38047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fontScale="90000"/>
          </a:bodyPr>
          <a:lstStyle/>
          <a:p>
            <a:pPr algn="thaiDist"/>
            <a:r>
              <a:rPr lang="en-US" sz="2800" dirty="0">
                <a:latin typeface="TH SarabunPSK"/>
                <a:cs typeface="TH SarabunPSK"/>
              </a:rPr>
              <a:t>Time Management help increases productivity, reduces stress, help achieve balance in life, increase </a:t>
            </a:r>
            <a:br>
              <a:rPr lang="th-TH" sz="2800" dirty="0">
                <a:latin typeface="TH SarabunPSK"/>
                <a:cs typeface="TH SarabunPSK"/>
              </a:rPr>
            </a:br>
            <a:r>
              <a:rPr lang="en-US" sz="2800" dirty="0">
                <a:latin typeface="TH SarabunPSK"/>
                <a:cs typeface="TH SarabunPSK"/>
              </a:rPr>
              <a:t>self-confidence and helps people reach their goals</a:t>
            </a:r>
            <a:endParaRPr lang="en-US" sz="2800" dirty="0">
              <a:latin typeface="TH SarabunPSK" panose="020B0500040200020003" pitchFamily="34" charset="-34"/>
              <a:cs typeface="TH SarabunPSK" panose="020B0500040200020003" pitchFamily="34" charset="-34"/>
            </a:endParaRPr>
          </a:p>
        </p:txBody>
      </p:sp>
      <p:grpSp>
        <p:nvGrpSpPr>
          <p:cNvPr id="3" name="Group 2">
            <a:extLst>
              <a:ext uri="{FF2B5EF4-FFF2-40B4-BE49-F238E27FC236}">
                <a16:creationId xmlns:a16="http://schemas.microsoft.com/office/drawing/2014/main" id="{74511172-9B94-E776-7C3E-E8F3C97A97C9}"/>
              </a:ext>
            </a:extLst>
          </p:cNvPr>
          <p:cNvGrpSpPr/>
          <p:nvPr/>
        </p:nvGrpSpPr>
        <p:grpSpPr>
          <a:xfrm>
            <a:off x="312891" y="1317489"/>
            <a:ext cx="11566218" cy="5137422"/>
            <a:chOff x="272537" y="1197687"/>
            <a:chExt cx="11566218" cy="5137422"/>
          </a:xfrm>
        </p:grpSpPr>
        <p:pic>
          <p:nvPicPr>
            <p:cNvPr id="2" name="Picture 2">
              <a:extLst>
                <a:ext uri="{FF2B5EF4-FFF2-40B4-BE49-F238E27FC236}">
                  <a16:creationId xmlns:a16="http://schemas.microsoft.com/office/drawing/2014/main" id="{4AD94239-ABEE-8C4A-B7C9-3554A6E93572}"/>
                </a:ext>
              </a:extLst>
            </p:cNvPr>
            <p:cNvPicPr>
              <a:picLocks noChangeAspect="1"/>
            </p:cNvPicPr>
            <p:nvPr/>
          </p:nvPicPr>
          <p:blipFill rotWithShape="1">
            <a:blip r:embed="rId3"/>
            <a:srcRect r="15125" b="261"/>
            <a:stretch/>
          </p:blipFill>
          <p:spPr>
            <a:xfrm>
              <a:off x="4106173" y="1197687"/>
              <a:ext cx="7732582" cy="5137422"/>
            </a:xfrm>
            <a:prstGeom prst="rect">
              <a:avLst/>
            </a:prstGeom>
          </p:spPr>
        </p:pic>
        <p:sp>
          <p:nvSpPr>
            <p:cNvPr id="8" name="TextBox 7">
              <a:extLst>
                <a:ext uri="{FF2B5EF4-FFF2-40B4-BE49-F238E27FC236}">
                  <a16:creationId xmlns:a16="http://schemas.microsoft.com/office/drawing/2014/main" id="{03C0EBEA-32E4-13F0-6E29-5E19ACD82347}"/>
                </a:ext>
              </a:extLst>
            </p:cNvPr>
            <p:cNvSpPr txBox="1"/>
            <p:nvPr/>
          </p:nvSpPr>
          <p:spPr>
            <a:xfrm>
              <a:off x="272537" y="2058238"/>
              <a:ext cx="370933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rgbClr val="243F8E"/>
                  </a:solidFill>
                  <a:latin typeface="TH SarabunPSK"/>
                  <a:cs typeface="TH SarabunPSK"/>
                </a:rPr>
                <a:t>Time management is essential if you are to handle a heavy workload without excessive stress. Time management helps you to reduce long-term stress by giving you direction when you have too much work to do.</a:t>
              </a:r>
            </a:p>
            <a:p>
              <a:pPr algn="just"/>
              <a:endParaRPr lang="en-US" dirty="0">
                <a:solidFill>
                  <a:srgbClr val="243F8E"/>
                </a:solidFill>
                <a:latin typeface="TH SarabunPSK"/>
                <a:cs typeface="TH SarabunPSK"/>
              </a:endParaRPr>
            </a:p>
            <a:p>
              <a:pPr algn="just"/>
              <a:r>
                <a:rPr lang="en-US" dirty="0">
                  <a:solidFill>
                    <a:srgbClr val="243F8E"/>
                  </a:solidFill>
                  <a:latin typeface="TH SarabunPSK"/>
                  <a:cs typeface="TH SarabunPSK"/>
                </a:rPr>
                <a:t>It puts you in control of where you are going and helps you to increase your productivity. By being efficient in your use of time, you should enjoy your current work more, and should find that you able to maximize the time outside work to relax and enjoy life.</a:t>
              </a:r>
            </a:p>
          </p:txBody>
        </p:sp>
      </p:grpSp>
    </p:spTree>
    <p:extLst>
      <p:ext uri="{BB962C8B-B14F-4D97-AF65-F5344CB8AC3E}">
        <p14:creationId xmlns:p14="http://schemas.microsoft.com/office/powerpoint/2010/main" val="366517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lass of water next to a computer&#10;&#10;Description automatically generated with medium confidence">
            <a:extLst>
              <a:ext uri="{FF2B5EF4-FFF2-40B4-BE49-F238E27FC236}">
                <a16:creationId xmlns:a16="http://schemas.microsoft.com/office/drawing/2014/main" id="{F5BC066F-4FEB-9A52-302F-F476A94F9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F3C2F7E-4D3A-7D1E-BF9A-0943B6C96B4C}"/>
              </a:ext>
            </a:extLst>
          </p:cNvPr>
          <p:cNvSpPr/>
          <p:nvPr/>
        </p:nvSpPr>
        <p:spPr>
          <a:xfrm>
            <a:off x="640080" y="1140905"/>
            <a:ext cx="10478494" cy="5446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tabLst>
                <a:tab pos="538163" algn="l"/>
              </a:tabLst>
              <a:defRPr/>
            </a:pPr>
            <a:r>
              <a:rPr kumimoji="0" lang="en-US" sz="2800" b="1" i="0" u="none" strike="noStrike" kern="1200" cap="none" spc="0" normalizeH="0" baseline="0" noProof="0" dirty="0">
                <a:ln>
                  <a:noFill/>
                </a:ln>
                <a:solidFill>
                  <a:srgbClr val="243F8E"/>
                </a:solidFill>
                <a:effectLst/>
                <a:uLnTx/>
                <a:uFillTx/>
                <a:latin typeface="TH SarabunPSK" panose="020B0500040200020003" pitchFamily="34" charset="-34"/>
                <a:ea typeface="+mn-ea"/>
                <a:cs typeface="TH SarabunPSK" panose="020B0500040200020003" pitchFamily="34" charset="-34"/>
              </a:rPr>
              <a:t>6 Time Management Personalities</a:t>
            </a:r>
          </a:p>
        </p:txBody>
      </p:sp>
      <p:sp>
        <p:nvSpPr>
          <p:cNvPr id="5" name="Rectangle 4">
            <a:extLst>
              <a:ext uri="{FF2B5EF4-FFF2-40B4-BE49-F238E27FC236}">
                <a16:creationId xmlns:a16="http://schemas.microsoft.com/office/drawing/2014/main" id="{61569FBD-366D-A095-BA72-8595B40B4E52}"/>
              </a:ext>
            </a:extLst>
          </p:cNvPr>
          <p:cNvSpPr/>
          <p:nvPr/>
        </p:nvSpPr>
        <p:spPr>
          <a:xfrm>
            <a:off x="0" y="1140905"/>
            <a:ext cx="640080" cy="544676"/>
          </a:xfrm>
          <a:prstGeom prst="rect">
            <a:avLst/>
          </a:prstGeom>
          <a:solidFill>
            <a:srgbClr val="14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800" b="1" dirty="0">
                <a:solidFill>
                  <a:schemeClr val="bg1"/>
                </a:solidFill>
                <a:latin typeface="TH SarabunPSK" panose="020B0500040200020003" pitchFamily="34" charset="-34"/>
                <a:cs typeface="TH SarabunPSK" panose="020B0500040200020003" pitchFamily="34" charset="-34"/>
              </a:rPr>
              <a:t>2</a:t>
            </a:r>
            <a:endParaRPr lang="th-TH" sz="2800" b="1" dirty="0">
              <a:solidFill>
                <a:schemeClr val="bg1"/>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71882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pPr>
              <a:lnSpc>
                <a:spcPct val="113999"/>
              </a:lnSpc>
            </a:pPr>
            <a:r>
              <a:rPr lang="en-US" sz="2800" dirty="0">
                <a:latin typeface="TH SarabunPSK"/>
                <a:cs typeface="TH SarabunPSK"/>
              </a:rPr>
              <a:t>The Firefighter</a:t>
            </a:r>
            <a:endParaRPr lang="en-US" dirty="0"/>
          </a:p>
        </p:txBody>
      </p:sp>
      <p:sp>
        <p:nvSpPr>
          <p:cNvPr id="19" name="TextBox 18">
            <a:extLst>
              <a:ext uri="{FF2B5EF4-FFF2-40B4-BE49-F238E27FC236}">
                <a16:creationId xmlns:a16="http://schemas.microsoft.com/office/drawing/2014/main" id="{72B85EB8-2F13-2628-406A-6594EB22AB2B}"/>
              </a:ext>
            </a:extLst>
          </p:cNvPr>
          <p:cNvSpPr txBox="1"/>
          <p:nvPr/>
        </p:nvSpPr>
        <p:spPr>
          <a:xfrm>
            <a:off x="6611653" y="2309463"/>
            <a:ext cx="5236507" cy="2239074"/>
          </a:xfrm>
          <a:prstGeom prst="rect">
            <a:avLst/>
          </a:prstGeom>
          <a:noFill/>
        </p:spPr>
        <p:txBody>
          <a:bodyPr wrap="square" lIns="91440" tIns="45720" rIns="91440" bIns="45720" rtlCol="0" anchor="t">
            <a:spAutoFit/>
          </a:bodyPr>
          <a:lstStyle>
            <a:defPPr>
              <a:defRPr lang="en-US"/>
            </a:defPPr>
            <a:lvl1pPr marL="285750" indent="-285750">
              <a:lnSpc>
                <a:spcPct val="150000"/>
              </a:lnSpc>
              <a:buClr>
                <a:srgbClr val="243F8E"/>
              </a:buClr>
              <a:buFont typeface="Wingdings" panose="05000000000000000000" pitchFamily="2" charset="2"/>
              <a:buChar char="§"/>
              <a:defRPr>
                <a:solidFill>
                  <a:srgbClr val="243F8E"/>
                </a:solidFill>
              </a:defRPr>
            </a:lvl1pPr>
          </a:lstStyle>
          <a:p>
            <a:pPr marL="0" indent="0">
              <a:lnSpc>
                <a:spcPct val="200000"/>
              </a:lnSpc>
              <a:buNone/>
            </a:pPr>
            <a:r>
              <a:rPr lang="en-US" b="1" dirty="0">
                <a:latin typeface="TH SarabunPSK"/>
                <a:cs typeface="TH SarabunPSK"/>
              </a:rPr>
              <a:t>Identify and prioritize your tasks by urgency and importance</a:t>
            </a:r>
            <a:r>
              <a:rPr lang="en-US" dirty="0">
                <a:latin typeface="TH SarabunPSK"/>
                <a:cs typeface="TH SarabunPSK"/>
              </a:rPr>
              <a:t>.</a:t>
            </a:r>
            <a:endParaRPr lang="en-US" dirty="0">
              <a:cs typeface="Arial" panose="020B0604020202020204"/>
            </a:endParaRPr>
          </a:p>
          <a:p>
            <a:pPr>
              <a:lnSpc>
                <a:spcPct val="200000"/>
              </a:lnSpc>
            </a:pPr>
            <a:r>
              <a:rPr lang="en-US" dirty="0">
                <a:latin typeface="TH SarabunPSK"/>
                <a:cs typeface="TH SarabunPSK"/>
              </a:rPr>
              <a:t>Using this strategy to put our tasks into categories will help you stay focused on completing your highest priorities before working on other items that are not as important.</a:t>
            </a:r>
          </a:p>
        </p:txBody>
      </p:sp>
      <p:grpSp>
        <p:nvGrpSpPr>
          <p:cNvPr id="2" name="Group 1">
            <a:extLst>
              <a:ext uri="{FF2B5EF4-FFF2-40B4-BE49-F238E27FC236}">
                <a16:creationId xmlns:a16="http://schemas.microsoft.com/office/drawing/2014/main" id="{71D7366B-6132-7659-2AAE-21228B7DBE77}"/>
              </a:ext>
            </a:extLst>
          </p:cNvPr>
          <p:cNvGrpSpPr/>
          <p:nvPr/>
        </p:nvGrpSpPr>
        <p:grpSpPr>
          <a:xfrm>
            <a:off x="381941" y="1366285"/>
            <a:ext cx="6008798" cy="4125430"/>
            <a:chOff x="405440" y="1303251"/>
            <a:chExt cx="6008798" cy="4125430"/>
          </a:xfrm>
        </p:grpSpPr>
        <p:sp>
          <p:nvSpPr>
            <p:cNvPr id="9" name="Rectangle 8">
              <a:extLst>
                <a:ext uri="{FF2B5EF4-FFF2-40B4-BE49-F238E27FC236}">
                  <a16:creationId xmlns:a16="http://schemas.microsoft.com/office/drawing/2014/main" id="{A4759855-132D-A608-90E2-F97AAD1D8F11}"/>
                </a:ext>
              </a:extLst>
            </p:cNvPr>
            <p:cNvSpPr/>
            <p:nvPr/>
          </p:nvSpPr>
          <p:spPr>
            <a:xfrm>
              <a:off x="462949" y="3429000"/>
              <a:ext cx="4816414" cy="199968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17" name="Rectangle 16">
              <a:extLst>
                <a:ext uri="{FF2B5EF4-FFF2-40B4-BE49-F238E27FC236}">
                  <a16:creationId xmlns:a16="http://schemas.microsoft.com/office/drawing/2014/main" id="{D3EF67A2-47C8-EEC9-142F-995A0241E065}"/>
                </a:ext>
              </a:extLst>
            </p:cNvPr>
            <p:cNvSpPr/>
            <p:nvPr/>
          </p:nvSpPr>
          <p:spPr>
            <a:xfrm>
              <a:off x="405440" y="3357676"/>
              <a:ext cx="4816414" cy="1938476"/>
            </a:xfrm>
            <a:prstGeom prst="rect">
              <a:avLst/>
            </a:prstGeom>
            <a:solidFill>
              <a:srgbClr val="ED731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a:cs typeface="Arial" panose="020B0604020202020204"/>
                </a:rPr>
                <a:t>Problem</a:t>
              </a:r>
            </a:p>
            <a:p>
              <a:pPr algn="ctr"/>
              <a:endParaRPr lang="en-US" dirty="0">
                <a:latin typeface="TH SarabunPSK"/>
                <a:ea typeface="+mn-lt"/>
                <a:cs typeface="+mn-lt"/>
              </a:endParaRPr>
            </a:p>
            <a:p>
              <a:pPr lvl="1">
                <a:buFont typeface="Arial"/>
                <a:buChar char="•"/>
              </a:pPr>
              <a:r>
                <a:rPr lang="en-US" dirty="0">
                  <a:latin typeface="TH SarabunPSK"/>
                  <a:ea typeface="+mn-lt"/>
                  <a:cs typeface="+mn-lt"/>
                </a:rPr>
                <a:t> Emotionally exhausted</a:t>
              </a:r>
            </a:p>
            <a:p>
              <a:pPr lvl="1">
                <a:buFont typeface="Arial"/>
                <a:buChar char="•"/>
              </a:pPr>
              <a:endParaRPr lang="en-US" dirty="0">
                <a:latin typeface="TH SarabunPSK"/>
                <a:cs typeface="TH SarabunPSK"/>
              </a:endParaRPr>
            </a:p>
          </p:txBody>
        </p:sp>
        <p:sp>
          <p:nvSpPr>
            <p:cNvPr id="8" name="Rectangle 7">
              <a:extLst>
                <a:ext uri="{FF2B5EF4-FFF2-40B4-BE49-F238E27FC236}">
                  <a16:creationId xmlns:a16="http://schemas.microsoft.com/office/drawing/2014/main" id="{0F98A6B1-BDE0-E46D-7FFD-74BACBC4445A}"/>
                </a:ext>
              </a:extLst>
            </p:cNvPr>
            <p:cNvSpPr/>
            <p:nvPr/>
          </p:nvSpPr>
          <p:spPr>
            <a:xfrm>
              <a:off x="462950" y="1375912"/>
              <a:ext cx="4816414" cy="19409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7" name="Arrow: Pentagon 6">
              <a:extLst>
                <a:ext uri="{FF2B5EF4-FFF2-40B4-BE49-F238E27FC236}">
                  <a16:creationId xmlns:a16="http://schemas.microsoft.com/office/drawing/2014/main" id="{771657BE-A658-F427-C91C-E928E4A1DACC}"/>
                </a:ext>
              </a:extLst>
            </p:cNvPr>
            <p:cNvSpPr/>
            <p:nvPr/>
          </p:nvSpPr>
          <p:spPr>
            <a:xfrm>
              <a:off x="5436578" y="1372056"/>
              <a:ext cx="977660" cy="4055492"/>
            </a:xfrm>
            <a:prstGeom prst="homePlat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endParaRPr lang="en-US" dirty="0">
                <a:cs typeface="Arial"/>
              </a:endParaRPr>
            </a:p>
          </p:txBody>
        </p:sp>
        <p:sp>
          <p:nvSpPr>
            <p:cNvPr id="3" name="Rectangle 2">
              <a:extLst>
                <a:ext uri="{FF2B5EF4-FFF2-40B4-BE49-F238E27FC236}">
                  <a16:creationId xmlns:a16="http://schemas.microsoft.com/office/drawing/2014/main" id="{CD8DBDB0-4C12-B510-1FAC-35DF46C02427}"/>
                </a:ext>
              </a:extLst>
            </p:cNvPr>
            <p:cNvSpPr/>
            <p:nvPr/>
          </p:nvSpPr>
          <p:spPr>
            <a:xfrm>
              <a:off x="405441" y="1304026"/>
              <a:ext cx="4816414" cy="1940942"/>
            </a:xfrm>
            <a:prstGeom prst="rect">
              <a:avLst/>
            </a:prstGeom>
            <a:solidFill>
              <a:srgbClr val="ED731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a:cs typeface="Arial" panose="020B0604020202020204"/>
                </a:rPr>
                <a:t>Character</a:t>
              </a:r>
            </a:p>
            <a:p>
              <a:pPr algn="ctr"/>
              <a:endParaRPr lang="en-US" dirty="0">
                <a:latin typeface="TH SarabunPSK"/>
                <a:cs typeface="TH SarabunPSK"/>
              </a:endParaRPr>
            </a:p>
            <a:p>
              <a:pPr lvl="1">
                <a:buFont typeface="Arial"/>
                <a:buChar char="•"/>
              </a:pPr>
              <a:r>
                <a:rPr lang="en-US" dirty="0">
                  <a:latin typeface="TH SarabunPSK"/>
                  <a:cs typeface="TH SarabunPSK"/>
                </a:rPr>
                <a:t> Type A Personality</a:t>
              </a:r>
            </a:p>
            <a:p>
              <a:pPr lvl="1">
                <a:buFont typeface="Arial"/>
                <a:buChar char="•"/>
              </a:pPr>
              <a:r>
                <a:rPr lang="en-US" dirty="0">
                  <a:latin typeface="TH SarabunPSK"/>
                  <a:cs typeface="Arial" panose="020B0604020202020204"/>
                </a:rPr>
                <a:t> Feel a constant sense of urgency</a:t>
              </a:r>
              <a:endParaRPr lang="en-US" dirty="0">
                <a:latin typeface="TH SarabunPSK"/>
                <a:cs typeface="TH SarabunPSK"/>
              </a:endParaRPr>
            </a:p>
            <a:p>
              <a:pPr lvl="1">
                <a:buFont typeface="Arial"/>
                <a:buChar char="•"/>
              </a:pPr>
              <a:r>
                <a:rPr lang="en-US" dirty="0">
                  <a:latin typeface="TH SarabunPSK"/>
                  <a:cs typeface="TH SarabunPSK"/>
                </a:rPr>
                <a:t> Perspective ‘now’ is the only time that exists</a:t>
              </a:r>
            </a:p>
          </p:txBody>
        </p:sp>
        <p:sp>
          <p:nvSpPr>
            <p:cNvPr id="5" name="Arrow: Pentagon 4">
              <a:extLst>
                <a:ext uri="{FF2B5EF4-FFF2-40B4-BE49-F238E27FC236}">
                  <a16:creationId xmlns:a16="http://schemas.microsoft.com/office/drawing/2014/main" id="{87EFC502-BEB0-D741-34F8-3E2E79AE8C5B}"/>
                </a:ext>
              </a:extLst>
            </p:cNvPr>
            <p:cNvSpPr/>
            <p:nvPr/>
          </p:nvSpPr>
          <p:spPr>
            <a:xfrm>
              <a:off x="5362381" y="1303251"/>
              <a:ext cx="977660" cy="4011949"/>
            </a:xfrm>
            <a:prstGeom prst="homePlate">
              <a:avLst/>
            </a:prstGeom>
            <a:solidFill>
              <a:srgbClr val="ED7318"/>
            </a:solidFill>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algn="ctr"/>
              <a:r>
                <a:rPr lang="en-US" b="1" dirty="0">
                  <a:latin typeface="TH SarabunPSK"/>
                  <a:cs typeface="Arial"/>
                </a:rPr>
                <a:t>Solution</a:t>
              </a:r>
              <a:endParaRPr lang="en-US" b="1" dirty="0">
                <a:latin typeface="TH SarabunPSK"/>
                <a:cs typeface="TH SarabunPSK"/>
              </a:endParaRPr>
            </a:p>
          </p:txBody>
        </p:sp>
      </p:grpSp>
    </p:spTree>
    <p:extLst>
      <p:ext uri="{BB962C8B-B14F-4D97-AF65-F5344CB8AC3E}">
        <p14:creationId xmlns:p14="http://schemas.microsoft.com/office/powerpoint/2010/main" val="395726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A7122-1E7C-D056-06CF-8D05F52CF5F0}"/>
              </a:ext>
            </a:extLst>
          </p:cNvPr>
          <p:cNvSpPr>
            <a:spLocks noGrp="1"/>
          </p:cNvSpPr>
          <p:nvPr>
            <p:ph type="title"/>
          </p:nvPr>
        </p:nvSpPr>
        <p:spPr/>
        <p:txBody>
          <a:bodyPr>
            <a:normAutofit/>
          </a:bodyPr>
          <a:lstStyle/>
          <a:p>
            <a:r>
              <a:rPr lang="en-US" sz="2800" dirty="0">
                <a:latin typeface="TH SarabunPSK"/>
                <a:cs typeface="TH SarabunPSK"/>
              </a:rPr>
              <a:t>The Perfectionist</a:t>
            </a:r>
            <a:endParaRPr lang="en-US" sz="2800" b="0" dirty="0">
              <a:latin typeface="Arial"/>
              <a:cs typeface="Arial"/>
            </a:endParaRPr>
          </a:p>
        </p:txBody>
      </p:sp>
      <p:sp>
        <p:nvSpPr>
          <p:cNvPr id="19" name="TextBox 18">
            <a:extLst>
              <a:ext uri="{FF2B5EF4-FFF2-40B4-BE49-F238E27FC236}">
                <a16:creationId xmlns:a16="http://schemas.microsoft.com/office/drawing/2014/main" id="{72B85EB8-2F13-2628-406A-6594EB22AB2B}"/>
              </a:ext>
            </a:extLst>
          </p:cNvPr>
          <p:cNvSpPr txBox="1"/>
          <p:nvPr/>
        </p:nvSpPr>
        <p:spPr>
          <a:xfrm>
            <a:off x="6780047" y="1204609"/>
            <a:ext cx="4963338" cy="4448782"/>
          </a:xfrm>
          <a:prstGeom prst="rect">
            <a:avLst/>
          </a:prstGeom>
          <a:noFill/>
        </p:spPr>
        <p:txBody>
          <a:bodyPr wrap="square" lIns="91440" tIns="45720" rIns="91440" bIns="45720" rtlCol="0" anchor="t">
            <a:spAutoFit/>
          </a:bodyPr>
          <a:lstStyle>
            <a:defPPr>
              <a:defRPr lang="en-US"/>
            </a:defPPr>
            <a:lvl1pPr marL="285750" indent="-285750">
              <a:lnSpc>
                <a:spcPct val="150000"/>
              </a:lnSpc>
              <a:buClr>
                <a:srgbClr val="243F8E"/>
              </a:buClr>
              <a:buFont typeface="Wingdings" panose="05000000000000000000" pitchFamily="2" charset="2"/>
              <a:buChar char="§"/>
              <a:defRPr>
                <a:solidFill>
                  <a:srgbClr val="243F8E"/>
                </a:solidFill>
              </a:defRPr>
            </a:lvl1pPr>
          </a:lstStyle>
          <a:p>
            <a:pPr marL="0" indent="0">
              <a:lnSpc>
                <a:spcPct val="200000"/>
              </a:lnSpc>
              <a:buNone/>
            </a:pPr>
            <a:r>
              <a:rPr lang="en-US" b="1" dirty="0">
                <a:latin typeface="TH SarabunPSK"/>
                <a:cs typeface="TH SarabunPSK"/>
              </a:rPr>
              <a:t>Reevaluate your standards.</a:t>
            </a:r>
            <a:endParaRPr lang="en-US" b="1" dirty="0">
              <a:cs typeface="Arial" panose="020B0604020202020204"/>
            </a:endParaRPr>
          </a:p>
          <a:p>
            <a:pPr>
              <a:lnSpc>
                <a:spcPct val="200000"/>
              </a:lnSpc>
            </a:pPr>
            <a:r>
              <a:rPr lang="en-US" dirty="0">
                <a:latin typeface="TH SarabunPSK"/>
                <a:cs typeface="TH SarabunPSK"/>
              </a:rPr>
              <a:t>Look at (or ask) what other employees do. How long do they take on a project? How often are they staying late at the office? And are their lower standards getting them fired? Do they still accomplish good work?</a:t>
            </a:r>
          </a:p>
          <a:p>
            <a:pPr marL="0" indent="0">
              <a:lnSpc>
                <a:spcPct val="200000"/>
              </a:lnSpc>
              <a:buNone/>
            </a:pPr>
            <a:r>
              <a:rPr lang="en-US" b="1" dirty="0">
                <a:latin typeface="TH SarabunPSK"/>
                <a:cs typeface="TH SarabunPSK"/>
              </a:rPr>
              <a:t>Face your fears</a:t>
            </a:r>
          </a:p>
          <a:p>
            <a:pPr>
              <a:lnSpc>
                <a:spcPct val="200000"/>
              </a:lnSpc>
            </a:pPr>
            <a:r>
              <a:rPr lang="en-US" dirty="0">
                <a:latin typeface="TH SarabunPSK"/>
                <a:cs typeface="TH SarabunPSK"/>
              </a:rPr>
              <a:t>Expose yourself to what makes you uncomfortable frequently enough and it can become just as bland</a:t>
            </a:r>
          </a:p>
        </p:txBody>
      </p:sp>
      <p:grpSp>
        <p:nvGrpSpPr>
          <p:cNvPr id="2" name="Group 1">
            <a:extLst>
              <a:ext uri="{FF2B5EF4-FFF2-40B4-BE49-F238E27FC236}">
                <a16:creationId xmlns:a16="http://schemas.microsoft.com/office/drawing/2014/main" id="{07D9C6D1-EE2B-EDD3-9B0A-5286D7B4356C}"/>
              </a:ext>
            </a:extLst>
          </p:cNvPr>
          <p:cNvGrpSpPr/>
          <p:nvPr/>
        </p:nvGrpSpPr>
        <p:grpSpPr>
          <a:xfrm>
            <a:off x="391465" y="1253931"/>
            <a:ext cx="6008798" cy="4350139"/>
            <a:chOff x="405440" y="1303251"/>
            <a:chExt cx="6008798" cy="4350139"/>
          </a:xfrm>
        </p:grpSpPr>
        <p:sp>
          <p:nvSpPr>
            <p:cNvPr id="7" name="Rectangle 6">
              <a:extLst>
                <a:ext uri="{FF2B5EF4-FFF2-40B4-BE49-F238E27FC236}">
                  <a16:creationId xmlns:a16="http://schemas.microsoft.com/office/drawing/2014/main" id="{328AE603-2299-842B-7DE1-A3844F085FE1}"/>
                </a:ext>
              </a:extLst>
            </p:cNvPr>
            <p:cNvSpPr/>
            <p:nvPr/>
          </p:nvSpPr>
          <p:spPr>
            <a:xfrm>
              <a:off x="462949" y="3500886"/>
              <a:ext cx="4816414" cy="215250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8" name="Rectangle 7">
              <a:extLst>
                <a:ext uri="{FF2B5EF4-FFF2-40B4-BE49-F238E27FC236}">
                  <a16:creationId xmlns:a16="http://schemas.microsoft.com/office/drawing/2014/main" id="{472DF98F-A194-4694-CB28-58B016C1EFD5}"/>
                </a:ext>
              </a:extLst>
            </p:cNvPr>
            <p:cNvSpPr/>
            <p:nvPr/>
          </p:nvSpPr>
          <p:spPr>
            <a:xfrm>
              <a:off x="462950" y="1375911"/>
              <a:ext cx="4816414" cy="197546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panose="020B0604020202020204"/>
              </a:endParaRPr>
            </a:p>
          </p:txBody>
        </p:sp>
        <p:sp>
          <p:nvSpPr>
            <p:cNvPr id="9" name="Arrow: Pentagon 8">
              <a:extLst>
                <a:ext uri="{FF2B5EF4-FFF2-40B4-BE49-F238E27FC236}">
                  <a16:creationId xmlns:a16="http://schemas.microsoft.com/office/drawing/2014/main" id="{CFECDD48-8F97-2D4E-6410-39B108C8D34F}"/>
                </a:ext>
              </a:extLst>
            </p:cNvPr>
            <p:cNvSpPr/>
            <p:nvPr/>
          </p:nvSpPr>
          <p:spPr>
            <a:xfrm>
              <a:off x="5436578" y="1372055"/>
              <a:ext cx="977660" cy="428133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a:p>
              <a:pPr algn="ctr"/>
              <a:endParaRPr lang="en-US" dirty="0">
                <a:cs typeface="Arial"/>
              </a:endParaRPr>
            </a:p>
          </p:txBody>
        </p:sp>
        <p:sp>
          <p:nvSpPr>
            <p:cNvPr id="3" name="Rectangle 2">
              <a:extLst>
                <a:ext uri="{FF2B5EF4-FFF2-40B4-BE49-F238E27FC236}">
                  <a16:creationId xmlns:a16="http://schemas.microsoft.com/office/drawing/2014/main" id="{CD8DBDB0-4C12-B510-1FAC-35DF46C02427}"/>
                </a:ext>
              </a:extLst>
            </p:cNvPr>
            <p:cNvSpPr/>
            <p:nvPr/>
          </p:nvSpPr>
          <p:spPr>
            <a:xfrm>
              <a:off x="405441" y="1304026"/>
              <a:ext cx="4816414" cy="197546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H SarabunPSK" panose="020B0500040200020003" pitchFamily="34" charset="-34"/>
                  <a:cs typeface="TH SarabunPSK" panose="020B0500040200020003" pitchFamily="34" charset="-34"/>
                </a:rPr>
                <a:t>Character</a:t>
              </a:r>
            </a:p>
            <a:p>
              <a:pPr algn="ctr"/>
              <a:endParaRPr lang="en-US" dirty="0">
                <a:latin typeface="TH SarabunPSK" panose="020B0500040200020003" pitchFamily="34" charset="-34"/>
                <a:cs typeface="TH SarabunPSK" panose="020B0500040200020003" pitchFamily="34" charset="-34"/>
              </a:endParaRPr>
            </a:p>
            <a:p>
              <a:pPr lvl="1">
                <a:buChar char="•"/>
              </a:pPr>
              <a:r>
                <a:rPr lang="en-US" dirty="0">
                  <a:latin typeface="TH SarabunPSK" panose="020B0500040200020003" pitchFamily="34" charset="-34"/>
                  <a:cs typeface="TH SarabunPSK" panose="020B0500040200020003" pitchFamily="34" charset="-34"/>
                </a:rPr>
                <a:t> Obsessed with perfection​</a:t>
              </a:r>
            </a:p>
            <a:p>
              <a:pPr lvl="1">
                <a:buChar char="•"/>
              </a:pPr>
              <a:r>
                <a:rPr lang="en-US" dirty="0">
                  <a:latin typeface="TH SarabunPSK" panose="020B0500040200020003" pitchFamily="34" charset="-34"/>
                  <a:cs typeface="TH SarabunPSK" panose="020B0500040200020003" pitchFamily="34" charset="-34"/>
                </a:rPr>
                <a:t> Focused on quality over quantity​</a:t>
              </a:r>
            </a:p>
            <a:p>
              <a:pPr lvl="1">
                <a:buChar char="•"/>
              </a:pPr>
              <a:r>
                <a:rPr lang="en-US" dirty="0">
                  <a:latin typeface="TH SarabunPSK" panose="020B0500040200020003" pitchFamily="34" charset="-34"/>
                  <a:cs typeface="TH SarabunPSK" panose="020B0500040200020003" pitchFamily="34" charset="-34"/>
                </a:rPr>
                <a:t> Spending too much time on a specific task</a:t>
              </a:r>
            </a:p>
          </p:txBody>
        </p:sp>
        <p:sp>
          <p:nvSpPr>
            <p:cNvPr id="17" name="Rectangle 16">
              <a:extLst>
                <a:ext uri="{FF2B5EF4-FFF2-40B4-BE49-F238E27FC236}">
                  <a16:creationId xmlns:a16="http://schemas.microsoft.com/office/drawing/2014/main" id="{D3EF67A2-47C8-EEC9-142F-995A0241E065}"/>
                </a:ext>
              </a:extLst>
            </p:cNvPr>
            <p:cNvSpPr/>
            <p:nvPr/>
          </p:nvSpPr>
          <p:spPr>
            <a:xfrm>
              <a:off x="405440" y="3429001"/>
              <a:ext cx="4816414" cy="214375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H SarabunPSK" panose="020B0500040200020003" pitchFamily="34" charset="-34"/>
                  <a:cs typeface="TH SarabunPSK" panose="020B0500040200020003" pitchFamily="34" charset="-34"/>
                </a:rPr>
                <a:t>Problem</a:t>
              </a:r>
            </a:p>
            <a:p>
              <a:pPr algn="ctr"/>
              <a:endParaRPr lang="en-US" dirty="0">
                <a:latin typeface="TH SarabunPSK" panose="020B0500040200020003" pitchFamily="34" charset="-34"/>
                <a:cs typeface="TH SarabunPSK" panose="020B0500040200020003" pitchFamily="34" charset="-34"/>
              </a:endParaRPr>
            </a:p>
            <a:p>
              <a:pPr lvl="1">
                <a:buFont typeface="Arial"/>
                <a:buChar char="•"/>
              </a:pPr>
              <a:r>
                <a:rPr lang="en-US" dirty="0">
                  <a:latin typeface="TH SarabunPSK" panose="020B0500040200020003" pitchFamily="34" charset="-34"/>
                  <a:ea typeface="+mn-lt"/>
                  <a:cs typeface="TH SarabunPSK" panose="020B0500040200020003" pitchFamily="34" charset="-34"/>
                </a:rPr>
                <a:t> Burned-out mentally and emotionally exhausted</a:t>
              </a:r>
              <a:endParaRPr lang="en-US" dirty="0">
                <a:latin typeface="TH SarabunPSK" panose="020B0500040200020003" pitchFamily="34" charset="-34"/>
                <a:cs typeface="TH SarabunPSK" panose="020B0500040200020003" pitchFamily="34" charset="-34"/>
              </a:endParaRPr>
            </a:p>
          </p:txBody>
        </p:sp>
        <p:sp>
          <p:nvSpPr>
            <p:cNvPr id="5" name="Arrow: Pentagon 4">
              <a:extLst>
                <a:ext uri="{FF2B5EF4-FFF2-40B4-BE49-F238E27FC236}">
                  <a16:creationId xmlns:a16="http://schemas.microsoft.com/office/drawing/2014/main" id="{87EFC502-BEB0-D741-34F8-3E2E79AE8C5B}"/>
                </a:ext>
              </a:extLst>
            </p:cNvPr>
            <p:cNvSpPr/>
            <p:nvPr/>
          </p:nvSpPr>
          <p:spPr>
            <a:xfrm>
              <a:off x="5362381" y="1303251"/>
              <a:ext cx="977660" cy="4281335"/>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algn="ctr"/>
              <a:r>
                <a:rPr lang="en-US" b="1" dirty="0">
                  <a:latin typeface="TH SarabunPSK"/>
                  <a:cs typeface="Arial"/>
                </a:rPr>
                <a:t>Solution</a:t>
              </a:r>
            </a:p>
          </p:txBody>
        </p:sp>
      </p:grpSp>
    </p:spTree>
    <p:extLst>
      <p:ext uri="{BB962C8B-B14F-4D97-AF65-F5344CB8AC3E}">
        <p14:creationId xmlns:p14="http://schemas.microsoft.com/office/powerpoint/2010/main" val="108670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4_TIME Consult Theme Color V2">
  <a:themeElements>
    <a:clrScheme name="TIME Consulting">
      <a:dk1>
        <a:srgbClr val="000000"/>
      </a:dk1>
      <a:lt1>
        <a:srgbClr val="FFFFFF"/>
      </a:lt1>
      <a:dk2>
        <a:srgbClr val="228DDD"/>
      </a:dk2>
      <a:lt2>
        <a:srgbClr val="06A2BC"/>
      </a:lt2>
      <a:accent1>
        <a:srgbClr val="0F3492"/>
      </a:accent1>
      <a:accent2>
        <a:srgbClr val="0162F7"/>
      </a:accent2>
      <a:accent3>
        <a:srgbClr val="0846A1"/>
      </a:accent3>
      <a:accent4>
        <a:srgbClr val="1448CC"/>
      </a:accent4>
      <a:accent5>
        <a:srgbClr val="4E5456"/>
      </a:accent5>
      <a:accent6>
        <a:srgbClr val="ED7318"/>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E Consult Theme Color V2" id="{850F6C03-90A6-46B5-9D54-AE4612E4C3E5}" vid="{4A25925D-5339-48AF-9A25-342B581158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4428</TotalTime>
  <Words>4354</Words>
  <Application>Microsoft Office PowerPoint</Application>
  <PresentationFormat>แบบจอกว้าง</PresentationFormat>
  <Paragraphs>325</Paragraphs>
  <Slides>23</Slides>
  <Notes>17</Notes>
  <HiddenSlides>1</HiddenSlides>
  <MMClips>0</MMClips>
  <ScaleCrop>false</ScaleCrop>
  <HeadingPairs>
    <vt:vector size="4" baseType="variant">
      <vt:variant>
        <vt:lpstr>ธีม</vt:lpstr>
      </vt:variant>
      <vt:variant>
        <vt:i4>1</vt:i4>
      </vt:variant>
      <vt:variant>
        <vt:lpstr>ชื่อเรื่องสไลด์</vt:lpstr>
      </vt:variant>
      <vt:variant>
        <vt:i4>23</vt:i4>
      </vt:variant>
    </vt:vector>
  </HeadingPairs>
  <TitlesOfParts>
    <vt:vector size="24" baseType="lpstr">
      <vt:lpstr>4_TIME Consult Theme Color V2</vt:lpstr>
      <vt:lpstr>งานนำเสนอ PowerPoint</vt:lpstr>
      <vt:lpstr>Content</vt:lpstr>
      <vt:lpstr>งานนำเสนอ PowerPoint</vt:lpstr>
      <vt:lpstr>ธรรมชาติของเวลามีลักษณะที่พิเศษ</vt:lpstr>
      <vt:lpstr>การบริหารเวลา คือ การจัดการและควบคุมการเวลาในการทำงานให้เป็นระบบ เพื่อที่จะบรรลุเป้าหมายที่กำหนด</vt:lpstr>
      <vt:lpstr>Time Management help increases productivity, reduces stress, help achieve balance in life, increase  self-confidence and helps people reach their goals</vt:lpstr>
      <vt:lpstr>งานนำเสนอ PowerPoint</vt:lpstr>
      <vt:lpstr>The Firefighter</vt:lpstr>
      <vt:lpstr>The Perfectionist</vt:lpstr>
      <vt:lpstr>The Multitasker</vt:lpstr>
      <vt:lpstr>The Over-Committer</vt:lpstr>
      <vt:lpstr>The Underestimator</vt:lpstr>
      <vt:lpstr>The Wild Procrastinator</vt:lpstr>
      <vt:lpstr>งานนำเสนอ PowerPoint</vt:lpstr>
      <vt:lpstr>Time Boxing</vt:lpstr>
      <vt:lpstr>Time Matrix</vt:lpstr>
      <vt:lpstr>Pareto Principle</vt:lpstr>
      <vt:lpstr>Pomodoro Techniques</vt:lpstr>
      <vt:lpstr>Eat That Frog</vt:lpstr>
      <vt:lpstr>งานนำเสนอ PowerPoint</vt:lpstr>
      <vt:lpstr>It takes  18 to 254 days for a person to form a new habit</vt:lpstr>
      <vt:lpstr>Activity</vt:lpstr>
      <vt:lpstr>The Over-Committer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TIME07 Consulting</dc:creator>
  <cp:lastModifiedBy>Maitai Jikakorn</cp:lastModifiedBy>
  <cp:revision>968</cp:revision>
  <dcterms:created xsi:type="dcterms:W3CDTF">2021-03-10T03:55:15Z</dcterms:created>
  <dcterms:modified xsi:type="dcterms:W3CDTF">2022-07-04T07:18:51Z</dcterms:modified>
</cp:coreProperties>
</file>